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37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86" r:id="rId9"/>
    <p:sldId id="289" r:id="rId10"/>
    <p:sldId id="294" r:id="rId11"/>
    <p:sldId id="263" r:id="rId12"/>
    <p:sldId id="264" r:id="rId13"/>
    <p:sldId id="265" r:id="rId14"/>
    <p:sldId id="266" r:id="rId15"/>
    <p:sldId id="290" r:id="rId16"/>
    <p:sldId id="267" r:id="rId17"/>
    <p:sldId id="269" r:id="rId18"/>
    <p:sldId id="270" r:id="rId19"/>
    <p:sldId id="291" r:id="rId20"/>
    <p:sldId id="272" r:id="rId21"/>
    <p:sldId id="277" r:id="rId22"/>
    <p:sldId id="292" r:id="rId23"/>
    <p:sldId id="278" r:id="rId24"/>
    <p:sldId id="280" r:id="rId25"/>
    <p:sldId id="279" r:id="rId26"/>
    <p:sldId id="282" r:id="rId27"/>
    <p:sldId id="284" r:id="rId28"/>
    <p:sldId id="271" r:id="rId29"/>
    <p:sldId id="273" r:id="rId30"/>
    <p:sldId id="293" r:id="rId31"/>
    <p:sldId id="274" r:id="rId32"/>
    <p:sldId id="275" r:id="rId33"/>
    <p:sldId id="276" r:id="rId34"/>
    <p:sldId id="285" r:id="rId35"/>
    <p:sldId id="287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201AF460-6EE6-BC42-8962-FF0E0B06D76B}">
          <p14:sldIdLst>
            <p14:sldId id="256"/>
          </p14:sldIdLst>
        </p14:section>
        <p14:section name="Componenti utilizzati" id="{40B31138-275F-0744-A4FD-D12225DAFEF4}">
          <p14:sldIdLst>
            <p14:sldId id="257"/>
          </p14:sldIdLst>
        </p14:section>
        <p14:section name="Modulo GY302" id="{49F835F1-7264-2348-92EC-F009D806F2A2}">
          <p14:sldIdLst>
            <p14:sldId id="262"/>
            <p14:sldId id="258"/>
            <p14:sldId id="259"/>
            <p14:sldId id="260"/>
            <p14:sldId id="261"/>
          </p14:sldIdLst>
        </p14:section>
        <p14:section name="Obiettivi del progetto" id="{8911E845-54CE-C041-AB05-5E827A4861BC}">
          <p14:sldIdLst>
            <p14:sldId id="286"/>
            <p14:sldId id="289"/>
            <p14:sldId id="294"/>
          </p14:sldIdLst>
        </p14:section>
        <p14:section name="Implementazione" id="{DB22D63D-DCA4-054C-BA07-C2A2DFD6B412}">
          <p14:sldIdLst>
            <p14:sldId id="263"/>
            <p14:sldId id="264"/>
            <p14:sldId id="265"/>
            <p14:sldId id="266"/>
            <p14:sldId id="290"/>
            <p14:sldId id="267"/>
            <p14:sldId id="269"/>
            <p14:sldId id="270"/>
            <p14:sldId id="291"/>
            <p14:sldId id="272"/>
            <p14:sldId id="277"/>
            <p14:sldId id="292"/>
            <p14:sldId id="278"/>
            <p14:sldId id="280"/>
            <p14:sldId id="279"/>
            <p14:sldId id="282"/>
            <p14:sldId id="284"/>
            <p14:sldId id="271"/>
            <p14:sldId id="273"/>
            <p14:sldId id="293"/>
            <p14:sldId id="274"/>
            <p14:sldId id="275"/>
            <p14:sldId id="276"/>
            <p14:sldId id="285"/>
          </p14:sldIdLst>
        </p14:section>
        <p14:section name="Esempio di funzionamento" id="{17C138D7-7679-4549-9C03-D00E42506078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307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368CE-5A7C-214C-A29B-F282C55E9D1C}" type="datetimeFigureOut">
              <a:rPr lang="it-IT" smtClean="0"/>
              <a:t>08/07/24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A2918-E73E-914C-9769-08A2BB75EF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75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La scheda di sviluppo STM32F407G-DISC1 monta un microcontrollore STM32F407VG della famiglia STM32F4.</a:t>
            </a:r>
          </a:p>
          <a:p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La scheda di sviluppo STM32F3DISCOVERY monta un microcontrollore STM32F303VCT6 della famiglia STM32F3.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409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NB: il controllore riceve un’interruzione dalla UART che gli comunica che ha ricevuto i comandi.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6700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APB1 (Advanced </a:t>
            </a:r>
            <a:r>
              <a:rPr lang="it-IT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Peripheral</a:t>
            </a:r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 Bus 1) è uno dei bus di sistema utilizzati per collegare e comunicare con le periferiche. Nel contesto degli STM32, APB1 è spesso utilizzato per collegare periferiche come i timer, le interfacce seriali (UART, SPI, I2C), i convertitori analogico-digitali (ADC), e altre periferiche di bassa velocità. L'architettura di un microcontrollore STM32 comprende spesso più di un bus di sistema, e APB1 è uno di questi bus. Il clock di APB1 è spesso derivato dal clock di sistema principale (SYSCLK) o da un clock diviso, a seconda della configurazione specifica del microcontrollore. La frequenza del bus APB1 potrebbe essere inferiore rispetto a quella del bus principale (AHB - Advanced High-Performance Bus).</a:t>
            </a:r>
          </a:p>
          <a:p>
            <a:endParaRPr lang="it-IT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Un </a:t>
            </a:r>
            <a:r>
              <a:rPr lang="it-IT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prescaler</a:t>
            </a:r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 è un dispositivo o un circuito utilizzato per ridurre la frequenza di un segnale. Un </a:t>
            </a:r>
            <a:r>
              <a:rPr lang="it-IT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prescaler</a:t>
            </a:r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 è un divisore di frequenza che riduce la frequenza del segnale di clock prima che raggiunga il contatore principale.</a:t>
            </a:r>
          </a:p>
          <a:p>
            <a:br>
              <a:rPr lang="it-IT" dirty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086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D0052-7B9B-079A-8280-0A66D07C5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D22F01E-0E19-F426-262B-3F5BB27D3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72C92B-CE34-89E7-3D37-0B6707D1B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Prescaler</a:t>
            </a:r>
            <a:r>
              <a:rPr lang="it-IT" dirty="0"/>
              <a:t>  = Prescaler-1 perché il contatore parte da 0</a:t>
            </a:r>
          </a:p>
          <a:p>
            <a:r>
              <a:rPr lang="it-IT" dirty="0"/>
              <a:t>1/1hz = 1sec</a:t>
            </a:r>
          </a:p>
          <a:p>
            <a:endParaRPr lang="it-IT" dirty="0"/>
          </a:p>
          <a:p>
            <a:endParaRPr lang="it-IT" dirty="0"/>
          </a:p>
          <a:p>
            <a:pPr algn="l"/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In the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CubeMX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perspective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, open </a:t>
            </a:r>
            <a:r>
              <a:rPr lang="it-IT" b="0" i="1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Timers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 and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select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 </a:t>
            </a:r>
            <a:r>
              <a:rPr lang="it-IT" b="1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TIM16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. Set the </a:t>
            </a:r>
            <a:r>
              <a:rPr lang="it-IT" b="0" i="1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Prescaler</a:t>
            </a:r>
            <a:r>
              <a:rPr lang="it-IT" b="0" i="1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(PSC)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 to 79.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I’ll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write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“80 - 1” to show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that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a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prescaler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value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of 79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actually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means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use a clock divider or 80. The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prescaler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is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off by 1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because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it’s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0-based: a PSC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value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of “0”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means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to use a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prescaler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F0502020204030204" pitchFamily="34" charset="0"/>
              </a:rPr>
              <a:t> (clock divider) of 1.</a:t>
            </a:r>
          </a:p>
          <a:p>
            <a:pPr algn="l"/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Set the </a:t>
            </a:r>
            <a:r>
              <a:rPr lang="it-IT" b="0" i="1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Counter </a:t>
            </a:r>
            <a:r>
              <a:rPr lang="it-IT" b="0" i="1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Period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 to 65535. Once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again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I’ll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write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“65536 - 1” to show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that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this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counter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will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actually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tick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65536 times in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total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(the rollover from 65535 to 0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counts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as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 </a:t>
            </a:r>
            <a:r>
              <a:rPr lang="it-IT" b="0" i="0" u="none" strike="noStrike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tick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).</a:t>
            </a:r>
          </a:p>
          <a:p>
            <a:pPr algn="l"/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Il </a:t>
            </a:r>
            <a:r>
              <a:rPr lang="it-IT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prescaler</a:t>
            </a:r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 è un contatore che può essere utilizzato per dividere la frequenza di clock di base prima che raggiunga il timer. Questo viene spesso eseguito sottraendo 1 al valore del </a:t>
            </a:r>
            <a:r>
              <a:rPr lang="it-IT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prescaler</a:t>
            </a:r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 desiderato durante la configurazione, come spiegato nel tuo messaggio precedente.</a:t>
            </a:r>
            <a:r>
              <a:rPr lang="it-IT" b="0" i="0" u="none" strike="noStrike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Il </a:t>
            </a:r>
            <a:r>
              <a:rPr lang="it-IT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prescaler</a:t>
            </a:r>
            <a:r>
              <a:rPr lang="it-IT" b="0" i="0" u="none" strike="noStrike" dirty="0">
                <a:solidFill>
                  <a:srgbClr val="374151"/>
                </a:solidFill>
                <a:effectLst/>
                <a:latin typeface="Söhne"/>
              </a:rPr>
              <a:t> è un contatore utilizzato per dividere la frequenza di clock di base prima che raggiunga il timer.</a:t>
            </a:r>
            <a:endParaRPr lang="it-IT" b="0" i="0" u="none" strike="noStrike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A2F335-3F2D-EE23-8ABD-CB50DA9E4D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596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678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Tim_HandleTypeDef</a:t>
            </a:r>
            <a:r>
              <a:rPr lang="it-IT" dirty="0"/>
              <a:t> Struttura dati che permette il controllo, la gestione dell’oggetto Timer, mantiene anche la configurazione e lo stato di esso.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1934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NB: ho usato uint16 ma potevo usare anche uint32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6772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218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496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009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447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36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CubeIDE</a:t>
            </a:r>
            <a:r>
              <a:rPr lang="it-IT" dirty="0"/>
              <a:t> sono stati creati due progetti distinti: </a:t>
            </a:r>
            <a:r>
              <a:rPr lang="it-IT" dirty="0" err="1"/>
              <a:t>SensorProject</a:t>
            </a:r>
            <a:r>
              <a:rPr lang="it-IT" dirty="0"/>
              <a:t> per la scheda </a:t>
            </a:r>
            <a:r>
              <a:rPr lang="it-IT" sz="1200" b="0" i="0" u="none" strike="noStrike" dirty="0">
                <a:effectLst/>
                <a:latin typeface="Helvetica" pitchFamily="2" charset="0"/>
              </a:rPr>
              <a:t>STM32F407G-DISC e Stm3 per la scheda STM32F3DISCOVERY.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748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781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Lo shift a sinistra dell’indirizzo è stato effettuato perché l’indirizzo I2C è a 7 bit e il bit meno significativo è utilizzato per indicare se si sta effettuando una lettura o scrittura. L’ultimo bit sarebbe un bit che indica la direzione, Read o Write. L’ultimo bit è impostato direttamente dal protocollo. Quando uso la libreria </a:t>
            </a:r>
            <a:r>
              <a:rPr lang="it-IT" dirty="0" err="1"/>
              <a:t>Hal</a:t>
            </a:r>
            <a:r>
              <a:rPr lang="it-IT" dirty="0"/>
              <a:t> questa gestisce l’ultimo bit, quindi quando ad esempio chiamo una funzione di lettura i2c, la libreria vede che voglio leggere e imposterà il </a:t>
            </a:r>
            <a:r>
              <a:rPr lang="it-IT"/>
              <a:t>bit. La libreria aggiunge la direzione. Quindi è la libreria che concatena il bit all’indirizzo a 7 bit. Si fa un OR bit a bit, indicato da |,  con l’indirizzo a 7 bit es. 0x23&lt;&lt;1 | 0x01, in questo modo concatena 1 ai 7 bit dell’inidirizzo. Quando shifto metto uno 0 in coda, quindi i bit sono sempre 8 (7 più lo 0 in coda).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589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A2918-E73E-914C-9769-08A2BB75EF9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061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793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9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2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4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8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8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0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5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9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6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9" r:id="rId6"/>
    <p:sldLayoutId id="2147483754" r:id="rId7"/>
    <p:sldLayoutId id="2147483755" r:id="rId8"/>
    <p:sldLayoutId id="2147483756" r:id="rId9"/>
    <p:sldLayoutId id="2147483758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E564F5-3EEF-BA23-4430-8689C825E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7652765" cy="3204134"/>
          </a:xfrm>
        </p:spPr>
        <p:txBody>
          <a:bodyPr anchor="b">
            <a:normAutofit/>
          </a:bodyPr>
          <a:lstStyle/>
          <a:p>
            <a:r>
              <a:rPr lang="it-IT" sz="4800" dirty="0"/>
              <a:t>Progetto CSD</a:t>
            </a: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29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49EF-BB4B-782A-489C-740AC00B1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763405-6AD0-DD98-F925-1E34D29A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Utilizzo dei led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D0AD23-90B4-8753-A4B1-4B170900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600" dirty="0">
                <a:latin typeface="Helvetica" pitchFamily="2" charset="0"/>
              </a:rPr>
              <a:t>I led sono stati fondamentali per dare un riscontro visivo di quello che succede.</a:t>
            </a:r>
          </a:p>
          <a:p>
            <a:r>
              <a:rPr lang="it-IT" sz="1600" dirty="0">
                <a:latin typeface="Helvetica" pitchFamily="2" charset="0"/>
              </a:rPr>
              <a:t>Sulla scheda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STM32F407G-DISC sono stati ut</a:t>
            </a:r>
            <a:r>
              <a:rPr lang="it-IT" sz="1600" dirty="0">
                <a:latin typeface="Helvetica" pitchFamily="2" charset="0"/>
              </a:rPr>
              <a:t>ilizzati due led:</a:t>
            </a:r>
          </a:p>
          <a:p>
            <a:pPr lvl="1"/>
            <a:r>
              <a:rPr lang="it-IT" sz="1200" dirty="0">
                <a:latin typeface="Helvetica" pitchFamily="2" charset="0"/>
              </a:rPr>
              <a:t>Led 4 per indicare che si è ricevuto il comando di Start e quindi che il sensore è attivo e sta lavorando.</a:t>
            </a:r>
          </a:p>
          <a:p>
            <a:pPr lvl="1"/>
            <a:r>
              <a:rPr lang="it-IT" sz="1200" dirty="0">
                <a:latin typeface="Helvetica" pitchFamily="2" charset="0"/>
              </a:rPr>
              <a:t>Led 5 per indicare che si è ricevuto il comando di Stop e quindi il sensore è in </a:t>
            </a:r>
            <a:r>
              <a:rPr lang="it-IT" sz="1200" dirty="0" err="1">
                <a:latin typeface="Helvetica" pitchFamily="2" charset="0"/>
              </a:rPr>
              <a:t>PowerDown</a:t>
            </a:r>
            <a:r>
              <a:rPr lang="it-IT" sz="1200" dirty="0">
                <a:latin typeface="Helvetica" pitchFamily="2" charset="0"/>
              </a:rPr>
              <a:t>.</a:t>
            </a:r>
          </a:p>
          <a:p>
            <a:pPr lvl="1"/>
            <a:r>
              <a:rPr lang="it-IT" sz="1200" dirty="0">
                <a:latin typeface="Helvetica" pitchFamily="2" charset="0"/>
              </a:rPr>
              <a:t>All’accensione della scheda è acceso il led 5.</a:t>
            </a:r>
          </a:p>
          <a:p>
            <a:pPr lvl="1"/>
            <a:endParaRPr lang="it-IT" sz="1600" dirty="0">
              <a:latin typeface="Helvetica" pitchFamily="2" charset="0"/>
            </a:endParaRPr>
          </a:p>
          <a:p>
            <a:r>
              <a:rPr lang="it-IT" sz="1600" dirty="0">
                <a:latin typeface="Helvetica" pitchFamily="2" charset="0"/>
              </a:rPr>
              <a:t>I Led utilizzati sulla sceda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STM32F3DISCOVERY sono:</a:t>
            </a:r>
          </a:p>
          <a:p>
            <a:pPr lvl="1"/>
            <a:r>
              <a:rPr lang="it-IT" sz="1200" dirty="0">
                <a:latin typeface="Helvetica" pitchFamily="2" charset="0"/>
              </a:rPr>
              <a:t>Led 4, Led 3 e Led 5 per indicare il valore ricevuto a quale soglia appartiene, rispettivamente minore di 1 lx, compreso tra 1 lx e 150lx e maggiore di 150 lx.</a:t>
            </a:r>
          </a:p>
          <a:p>
            <a:pPr lvl="1"/>
            <a:r>
              <a:rPr lang="it-IT" sz="1200" dirty="0">
                <a:latin typeface="Helvetica" pitchFamily="2" charset="0"/>
              </a:rPr>
              <a:t>Led 10, che se acceso indica che è stato mandato il comando di Stop mentre se è spento il comando di Start.</a:t>
            </a:r>
          </a:p>
          <a:p>
            <a:pPr lvl="1"/>
            <a:r>
              <a:rPr lang="it-IT" sz="1200" dirty="0">
                <a:latin typeface="Helvetica" pitchFamily="2" charset="0"/>
              </a:rPr>
              <a:t>All’accensione della scheda il led 10 è acceso.</a:t>
            </a:r>
          </a:p>
        </p:txBody>
      </p:sp>
    </p:spTree>
    <p:extLst>
      <p:ext uri="{BB962C8B-B14F-4D97-AF65-F5344CB8AC3E}">
        <p14:creationId xmlns:p14="http://schemas.microsoft.com/office/powerpoint/2010/main" val="103688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BE6F3-7981-B65B-1984-3AB49F170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AF84F-1B2E-361C-741A-4EF1D1F8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Abilitazione I2C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5A3E395-CF5B-4ABC-A0C2-562D92636A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4"/>
                <a:ext cx="10550915" cy="36941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Il primo step per poter utilizzare il </a:t>
                </a:r>
                <a:r>
                  <a:rPr lang="it-IT" sz="1600" dirty="0">
                    <a:latin typeface="Helvetica" pitchFamily="2" charset="0"/>
                  </a:rPr>
                  <a:t>sensore</a:t>
                </a:r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 con il protocollo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 è stato l’abilitazione di quest’ultimo nella sezione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Helvetica" pitchFamily="2" charset="0"/>
                  </a:rPr>
                  <a:t>Connettivity</a:t>
                </a:r>
                <a:r>
                  <a:rPr lang="it-IT" sz="1600" i="1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:r>
                  <a:rPr lang="it-IT" sz="1600" dirty="0">
                    <a:latin typeface="Helvetica" pitchFamily="2" charset="0"/>
                  </a:rPr>
                  <a:t>di </a:t>
                </a:r>
                <a:r>
                  <a:rPr lang="it-IT" sz="1600" i="1" dirty="0">
                    <a:solidFill>
                      <a:schemeClr val="tx1"/>
                    </a:solidFill>
                    <a:latin typeface="Helvetica" pitchFamily="2" charset="0"/>
                  </a:rPr>
                  <a:t>Pin &amp; </a:t>
                </a:r>
                <a:r>
                  <a:rPr lang="it-IT" sz="1600" i="1" dirty="0" err="1">
                    <a:solidFill>
                      <a:schemeClr val="tx1"/>
                    </a:solidFill>
                    <a:latin typeface="Helvetica" pitchFamily="2" charset="0"/>
                  </a:rPr>
                  <a:t>Configuration</a:t>
                </a:r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just"/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Successivamente sono stati abilitati i pin per il protocollo, SDA e SCL.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5A3E395-CF5B-4ABC-A0C2-562D92636A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4"/>
                <a:ext cx="10550915" cy="3694176"/>
              </a:xfrm>
              <a:blipFill>
                <a:blip r:embed="rId2"/>
                <a:stretch>
                  <a:fillRect l="-240" t="-342" r="-3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ermata, testo, software, Pagina Web&#10;&#10;Descrizione generata automaticamente">
            <a:extLst>
              <a:ext uri="{FF2B5EF4-FFF2-40B4-BE49-F238E27FC236}">
                <a16:creationId xmlns:a16="http://schemas.microsoft.com/office/drawing/2014/main" id="{F8C7BD86-239F-9064-9A3C-CAF188D03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972" y="3707549"/>
            <a:ext cx="5379720" cy="2464651"/>
          </a:xfrm>
          <a:prstGeom prst="rect">
            <a:avLst/>
          </a:prstGeom>
        </p:spPr>
      </p:pic>
      <p:pic>
        <p:nvPicPr>
          <p:cNvPr id="7" name="Segnaposto contenuto 8" descr="Immagine che contiene schermata, orologio, design&#10;&#10;Descrizione generata automaticamente">
            <a:extLst>
              <a:ext uri="{FF2B5EF4-FFF2-40B4-BE49-F238E27FC236}">
                <a16:creationId xmlns:a16="http://schemas.microsoft.com/office/drawing/2014/main" id="{64CEF1A7-8BBB-7230-0C44-AC81DBA640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91"/>
          <a:stretch/>
        </p:blipFill>
        <p:spPr>
          <a:xfrm>
            <a:off x="8718746" y="4514862"/>
            <a:ext cx="774700" cy="85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2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7032-DE18-9E95-585B-4B15F0609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B10505-105D-0635-048B-66F211ED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Abilitazione I2C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4809E8-740F-1155-22E4-E301C1C99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9" y="2478024"/>
            <a:ext cx="5285232" cy="3694176"/>
          </a:xfrm>
        </p:spPr>
        <p:txBody>
          <a:bodyPr>
            <a:normAutofit/>
          </a:bodyPr>
          <a:lstStyle/>
          <a:p>
            <a:pPr algn="just"/>
            <a:r>
              <a:rPr lang="it-IT" sz="1600" dirty="0">
                <a:solidFill>
                  <a:schemeClr val="tx1"/>
                </a:solidFill>
                <a:latin typeface="Helvetica" pitchFamily="2" charset="0"/>
              </a:rPr>
              <a:t>Infine </a:t>
            </a:r>
            <a:r>
              <a:rPr lang="it-IT" sz="1600" dirty="0">
                <a:latin typeface="Helvetica" pitchFamily="2" charset="0"/>
              </a:rPr>
              <a:t>è stata configurata la frequenza di clock a 400 kHz, supportata dal sensore.</a:t>
            </a:r>
            <a:endParaRPr lang="it-IT" sz="16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8" name="Immagine 7" descr="Immagine che contiene schermata, testo, software, Pagina Web&#10;&#10;Descrizione generata automaticamente">
            <a:extLst>
              <a:ext uri="{FF2B5EF4-FFF2-40B4-BE49-F238E27FC236}">
                <a16:creationId xmlns:a16="http://schemas.microsoft.com/office/drawing/2014/main" id="{D8A44ACE-4E1A-E003-685C-DC6318673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99" r="-159"/>
          <a:stretch/>
        </p:blipFill>
        <p:spPr>
          <a:xfrm>
            <a:off x="6979760" y="2478024"/>
            <a:ext cx="4303936" cy="28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064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E2373-AD3C-6A42-610F-B0D2F5B96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FA49BA-7D43-E841-0C02-028F55870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software BH1750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12CA41-234A-B34E-FFC7-DD340509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9" y="2478024"/>
            <a:ext cx="6533264" cy="3694176"/>
          </a:xfrm>
        </p:spPr>
        <p:txBody>
          <a:bodyPr>
            <a:normAutofit/>
          </a:bodyPr>
          <a:lstStyle/>
          <a:p>
            <a:pPr algn="just"/>
            <a:r>
              <a:rPr lang="it-IT" sz="1600" dirty="0">
                <a:latin typeface="Helvetica" pitchFamily="2" charset="0"/>
              </a:rPr>
              <a:t>Per l’implementazione software è stata utilizzata la libreria </a:t>
            </a:r>
            <a:r>
              <a:rPr lang="it-IT" sz="1600" i="1" dirty="0">
                <a:latin typeface="Helvetica" pitchFamily="2" charset="0"/>
              </a:rPr>
              <a:t>BH1750.h</a:t>
            </a:r>
            <a:r>
              <a:rPr lang="it-IT" sz="1600" dirty="0">
                <a:latin typeface="Helvetica" pitchFamily="2" charset="0"/>
              </a:rPr>
              <a:t>.</a:t>
            </a:r>
          </a:p>
          <a:p>
            <a:pPr algn="just"/>
            <a:endParaRPr lang="it-IT" sz="1600" dirty="0">
              <a:latin typeface="Helvetica" pitchFamily="2" charset="0"/>
            </a:endParaRPr>
          </a:p>
          <a:p>
            <a:pPr algn="just"/>
            <a:r>
              <a:rPr lang="it-IT" sz="1600" dirty="0">
                <a:latin typeface="Helvetica" pitchFamily="2" charset="0"/>
              </a:rPr>
              <a:t>L’indirizzo utilizzato per il protocollo è 0x23, quindi il pin ADDR è stato collegato al pin GND della scheda.</a:t>
            </a:r>
          </a:p>
          <a:p>
            <a:pPr algn="just"/>
            <a:endParaRPr lang="it-IT" sz="1600" dirty="0">
              <a:latin typeface="Helvetica" pitchFamily="2" charset="0"/>
            </a:endParaRPr>
          </a:p>
          <a:p>
            <a:pPr algn="just"/>
            <a:r>
              <a:rPr lang="it-IT" sz="1600" b="0" i="0" u="none" strike="noStrike" dirty="0">
                <a:effectLst/>
                <a:latin typeface="Helvetica" pitchFamily="2" charset="0"/>
              </a:rPr>
              <a:t>Sono state definite costanti che rappresentano gli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opcode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corrispondenti alle diverse istruzioni facenti parte dell'ISA (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Instruction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Set Architecture).</a:t>
            </a:r>
            <a:endParaRPr lang="it-IT" sz="2000" dirty="0">
              <a:latin typeface="Helvetica" pitchFamily="2" charset="0"/>
            </a:endParaRPr>
          </a:p>
        </p:txBody>
      </p:sp>
      <p:pic>
        <p:nvPicPr>
          <p:cNvPr id="7" name="Immagine 6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33D5AD2-1978-E98B-A5BC-538D098D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732" y="3924300"/>
            <a:ext cx="3187700" cy="27432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3C28304-F92C-C6F7-2A29-6D133F40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421" y="3429000"/>
            <a:ext cx="3577275" cy="39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09B72-6821-CB89-3482-2FE83505B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D1ADE5-CC6F-A57B-C7AF-045A7CDD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software BH1750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07CA53D-DBFE-5EB4-0C2C-BBD691B19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4"/>
                <a:ext cx="10610993" cy="36941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La funzione di lettura della luminosità utilizza la funzione della libreria HAL, </a:t>
                </a:r>
                <a:r>
                  <a:rPr lang="it-IT" sz="1600" i="1" dirty="0">
                    <a:solidFill>
                      <a:schemeClr val="tx1"/>
                    </a:solidFill>
                    <a:latin typeface="Helvetica" pitchFamily="2" charset="0"/>
                  </a:rPr>
                  <a:t>HAL_I2C_Master_Receive</a:t>
                </a:r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, che è impiegata per ricevere dati come master in una comunicazione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just"/>
                <a:endParaRPr lang="it-IT" sz="1600" b="0" i="0" u="none" strike="noStrike" dirty="0">
                  <a:solidFill>
                    <a:schemeClr val="tx1"/>
                  </a:solidFill>
                  <a:effectLst/>
                  <a:latin typeface="Helvetica" pitchFamily="2" charset="0"/>
                </a:endParaRPr>
              </a:p>
              <a:p>
                <a:pPr algn="just"/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Prende in ingresso i seguenti parametri:</a:t>
                </a:r>
              </a:p>
              <a:p>
                <a:pPr lvl="1" algn="just"/>
                <a:r>
                  <a:rPr lang="it-IT" sz="1400" b="0" i="1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hi2c</a:t>
                </a:r>
                <a:r>
                  <a:rPr lang="it-IT" sz="1400" b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: </a:t>
                </a:r>
                <a:r>
                  <a:rPr lang="it-IT" sz="1400" dirty="0">
                    <a:latin typeface="Helvetica" pitchFamily="2" charset="0"/>
                  </a:rPr>
                  <a:t>p</a:t>
                </a:r>
                <a:r>
                  <a:rPr lang="it-IT" sz="1400" b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untatore alla struttura che contiene la configurazione dell'</a:t>
                </a:r>
                <a:r>
                  <a:rPr lang="it-IT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400" b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 e lo stato.</a:t>
                </a:r>
              </a:p>
              <a:p>
                <a:pPr lvl="1" algn="just"/>
                <a:r>
                  <a:rPr lang="it-IT" sz="1400" i="1" dirty="0" err="1">
                    <a:latin typeface="Helvetica" pitchFamily="2" charset="0"/>
                  </a:rPr>
                  <a:t>d</a:t>
                </a:r>
                <a:r>
                  <a:rPr lang="it-IT" sz="1400" b="0" i="1" u="none" strike="noStrike" dirty="0" err="1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evAddress</a:t>
                </a:r>
                <a:r>
                  <a:rPr lang="it-IT" sz="1400" b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: indirizzo del dispositivo slave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400" b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.</a:t>
                </a:r>
              </a:p>
              <a:p>
                <a:pPr lvl="1" algn="just"/>
                <a:r>
                  <a:rPr lang="it-IT" sz="1400" b="0" i="1" u="none" strike="noStrike" dirty="0" err="1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pData</a:t>
                </a:r>
                <a:r>
                  <a:rPr lang="it-IT" sz="1400" b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: puntatore al buffer in cui memorizzare i dati ricevuti.</a:t>
                </a:r>
              </a:p>
              <a:p>
                <a:pPr lvl="1" algn="just"/>
                <a:r>
                  <a:rPr lang="it-IT" sz="1400" b="0" i="1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Size</a:t>
                </a:r>
                <a:r>
                  <a:rPr lang="it-IT" sz="1400" b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: numero di byte da ricevere.</a:t>
                </a:r>
              </a:p>
              <a:p>
                <a:pPr lvl="1" algn="just"/>
                <a:r>
                  <a:rPr lang="it-IT" sz="1400" b="0" i="1" u="none" strike="noStrike" dirty="0" err="1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Timeout</a:t>
                </a:r>
                <a:r>
                  <a:rPr lang="it-IT" sz="1400" b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: tempo massimo di attesa per l'operazione.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07CA53D-DBFE-5EB4-0C2C-BBD691B19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4"/>
                <a:ext cx="10610993" cy="3694176"/>
              </a:xfrm>
              <a:blipFill>
                <a:blip r:embed="rId2"/>
                <a:stretch>
                  <a:fillRect l="-239" t="-342" r="-2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71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8D456-4636-8C4C-1779-C8872BC73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61CD56-7F84-8FE0-D820-D3D52DA2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software BH1750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9B986B-86AF-B561-C933-13B2B8A42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449899" cy="3694176"/>
          </a:xfrm>
        </p:spPr>
        <p:txBody>
          <a:bodyPr>
            <a:normAutofit/>
          </a:bodyPr>
          <a:lstStyle/>
          <a:p>
            <a:pPr algn="just"/>
            <a:r>
              <a:rPr lang="it-IT" sz="1600" b="0" i="0" u="none" strike="noStrike" dirty="0">
                <a:effectLst/>
                <a:latin typeface="Helvetica" pitchFamily="2" charset="0"/>
              </a:rPr>
              <a:t>Per il calcolo dell’intensità luminosità viene </a:t>
            </a:r>
            <a:r>
              <a:rPr lang="it-IT" sz="1600" dirty="0">
                <a:latin typeface="Helvetica" pitchFamily="2" charset="0"/>
              </a:rPr>
              <a:t>utilizzato il registro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MTReg</a:t>
            </a:r>
            <a:r>
              <a:rPr lang="it-IT" sz="1600" dirty="0">
                <a:latin typeface="Helvetica" pitchFamily="2" charset="0"/>
              </a:rPr>
              <a:t> (</a:t>
            </a:r>
            <a:r>
              <a:rPr lang="it-IT" sz="1600" dirty="0" err="1">
                <a:effectLst/>
                <a:latin typeface="Helvetica" pitchFamily="2" charset="0"/>
              </a:rPr>
              <a:t>measurement</a:t>
            </a:r>
            <a:r>
              <a:rPr lang="it-IT" sz="1600" dirty="0">
                <a:effectLst/>
                <a:latin typeface="Helvetica" pitchFamily="2" charset="0"/>
              </a:rPr>
              <a:t> time </a:t>
            </a:r>
            <a:r>
              <a:rPr lang="it-IT" sz="1600" dirty="0" err="1">
                <a:effectLst/>
                <a:latin typeface="Helvetica" pitchFamily="2" charset="0"/>
              </a:rPr>
              <a:t>register</a:t>
            </a:r>
            <a:r>
              <a:rPr lang="it-IT" sz="1600" dirty="0">
                <a:effectLst/>
                <a:latin typeface="Helvetica" pitchFamily="2" charset="0"/>
              </a:rPr>
              <a:t>), il cui valore di default è 69.</a:t>
            </a:r>
          </a:p>
          <a:p>
            <a:pPr algn="just"/>
            <a:endParaRPr lang="it-IT" sz="1600" dirty="0">
              <a:effectLst/>
              <a:latin typeface="Helvetica" pitchFamily="2" charset="0"/>
            </a:endParaRPr>
          </a:p>
          <a:p>
            <a:pPr algn="just"/>
            <a:r>
              <a:rPr lang="it-IT" sz="1600" dirty="0">
                <a:latin typeface="Helvetica" pitchFamily="2" charset="0"/>
              </a:rPr>
              <a:t>Il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sensore misura l’impatto della luce in un intervallo di tempo specifico (tempo di esposizione del sensore)</a:t>
            </a:r>
            <a:r>
              <a:rPr lang="it-IT" sz="1600" dirty="0">
                <a:latin typeface="Helvetica" pitchFamily="2" charset="0"/>
              </a:rPr>
              <a:t>,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definito da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MTreg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.</a:t>
            </a:r>
          </a:p>
          <a:p>
            <a:pPr algn="just"/>
            <a:endParaRPr lang="it-IT" sz="1600" b="0" i="0" u="none" strike="noStrike" dirty="0">
              <a:effectLst/>
              <a:latin typeface="Helvetica" pitchFamily="2" charset="0"/>
            </a:endParaRPr>
          </a:p>
          <a:p>
            <a:pPr algn="just"/>
            <a:r>
              <a:rPr lang="it-IT" sz="1600" b="0" i="0" u="none" strike="noStrike" dirty="0">
                <a:effectLst/>
                <a:latin typeface="Helvetica" pitchFamily="2" charset="0"/>
              </a:rPr>
              <a:t>Pertanto è possibile scegliere un valore compreso tra 32 e 254, ma bisogna considerare che il tempo di misurazione viene modificato di conseguenza.</a:t>
            </a:r>
          </a:p>
          <a:p>
            <a:pPr lvl="1" algn="just"/>
            <a:r>
              <a:rPr lang="it-IT" sz="1400" b="0" i="0" u="none" strike="noStrike" dirty="0">
                <a:effectLst/>
                <a:latin typeface="Helvetica" pitchFamily="2" charset="0"/>
              </a:rPr>
              <a:t>Un aumento di </a:t>
            </a:r>
            <a:r>
              <a:rPr lang="it-IT" sz="1400" b="0" i="0" u="none" strike="noStrike" dirty="0" err="1">
                <a:effectLst/>
                <a:latin typeface="Helvetica" pitchFamily="2" charset="0"/>
              </a:rPr>
              <a:t>MTreg</a:t>
            </a:r>
            <a:r>
              <a:rPr lang="it-IT" sz="1400" b="0" i="0" u="none" strike="noStrike" dirty="0">
                <a:effectLst/>
                <a:latin typeface="Helvetica" pitchFamily="2" charset="0"/>
              </a:rPr>
              <a:t> porta a un aumento della sensibilità del sensore. Questo perché il tempo di esposizione più lungo consente al sensore di raccogliere più informazioni sulla luce ambientale, migliorando la precisione delle misurazioni e compensando eventuali influenze.</a:t>
            </a:r>
            <a:endParaRPr lang="it-IT" sz="1600" b="0" i="0" u="none" strike="noStrike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939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0B6EE-3EFC-0DBE-1B3C-E457531A9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FBAA6-0340-3EA1-23BF-A7395832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software BH1750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B41F045-4FF7-6369-8060-32DE5256F7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4"/>
                <a:ext cx="4879987" cy="36941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sz="1600" dirty="0">
                    <a:latin typeface="Helvetica" pitchFamily="2" charset="0"/>
                  </a:rPr>
                  <a:t>Il calcolo dell’intensità luminosa con risoluzione diversa da High2 sarà:</a:t>
                </a:r>
                <a:endParaRPr lang="it-IT" sz="1600" b="0" u="none" strike="noStrike" dirty="0">
                  <a:solidFill>
                    <a:schemeClr val="tx1"/>
                  </a:solidFill>
                  <a:effectLst/>
                  <a:latin typeface="Helvetica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u="none" strike="noStrike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𝑙𝑢𝑥𝑉𝑎𝑙𝑢𝑒</m:t>
                      </m:r>
                      <m:r>
                        <a:rPr lang="it-IT" sz="1400" b="0" i="1" u="none" strike="noStrike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u="none" strike="noStrike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it-IT" sz="1400" b="0" i="1" u="none" strike="noStrike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it-IT" sz="1400" b="0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𝑀𝑇𝑅𝑟𝑒𝑔𝐷𝑒𝑓𝑎𝑢𝑙𝑡</m:t>
                          </m:r>
                        </m:num>
                        <m:den>
                          <m:r>
                            <a:rPr lang="it-IT" sz="1400" b="0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𝑀𝑇𝑅</m:t>
                          </m:r>
                          <m:r>
                            <m:rPr>
                              <m:nor/>
                            </m:rPr>
                            <a:rPr lang="it-IT" sz="1400" b="0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eg</m:t>
                          </m:r>
                          <m:r>
                            <m:rPr>
                              <m:nor/>
                            </m:rPr>
                            <a:rPr lang="it-IT" sz="1400" b="0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m:rPr>
                              <m:nor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den>
                      </m:f>
                    </m:oMath>
                  </m:oMathPara>
                </a14:m>
                <a:endParaRPr lang="it-IT" sz="1400" b="0" i="1" u="none" strike="noStrike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sz="1400" b="0" i="1" u="none" strike="noStrike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l-GR" sz="1100" b="0" i="0" u="none" strike="noStrike" dirty="0">
                    <a:solidFill>
                      <a:srgbClr val="0F0F0F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α</a:t>
                </a:r>
                <a:r>
                  <a:rPr lang="it-IT" sz="1100" b="0" i="0" u="none" strike="noStrike" dirty="0">
                    <a:solidFill>
                      <a:srgbClr val="0F0F0F"/>
                    </a:solidFill>
                    <a:effectLst/>
                    <a:latin typeface="Helvetica" pitchFamily="2" charset="0"/>
                  </a:rPr>
                  <a:t> = fattore di </a:t>
                </a:r>
                <a:r>
                  <a:rPr lang="it-IT" sz="1100" dirty="0">
                    <a:solidFill>
                      <a:srgbClr val="0F0F0F"/>
                    </a:solidFill>
                    <a:latin typeface="Helvetica" pitchFamily="2" charset="0"/>
                  </a:rPr>
                  <a:t>accuratezza della conversione</a:t>
                </a:r>
                <a:endParaRPr lang="it-IT" sz="1100" b="0" i="0" u="none" strike="noStrike" dirty="0">
                  <a:solidFill>
                    <a:srgbClr val="0F0F0F"/>
                  </a:solidFill>
                  <a:effectLst/>
                  <a:latin typeface="Helvetica" pitchFamily="2" charset="0"/>
                </a:endParaRPr>
              </a:p>
              <a:p>
                <a:pPr marL="0" indent="0" algn="just">
                  <a:buNone/>
                </a:pPr>
                <a:r>
                  <a:rPr lang="it-IT" sz="1100" dirty="0">
                    <a:solidFill>
                      <a:srgbClr val="0F0F0F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	</a:t>
                </a:r>
                <a:r>
                  <a:rPr lang="it-IT" sz="1100" dirty="0" err="1">
                    <a:solidFill>
                      <a:srgbClr val="0F0F0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tmp</a:t>
                </a:r>
                <a:r>
                  <a:rPr lang="it-IT" sz="1100" dirty="0">
                    <a:solidFill>
                      <a:srgbClr val="0F0F0F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= vettore di 16 bit ricevuto dal sensore</a:t>
                </a:r>
                <a:endParaRPr lang="it-IT" sz="1400" b="0" i="1" u="none" strike="noStrike" dirty="0">
                  <a:solidFill>
                    <a:schemeClr val="tx1"/>
                  </a:solidFill>
                  <a:effectLst/>
                  <a:latin typeface="Helvetica" pitchFamily="2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it-IT" sz="1400" b="0" i="1" u="none" strike="noStrike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r>
                  <a:rPr lang="it-IT" sz="1600" b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Nel caso di utilizzo della ris</a:t>
                </a:r>
                <a:r>
                  <a:rPr lang="it-IT" sz="1600" dirty="0">
                    <a:latin typeface="Helvetica" pitchFamily="2" charset="0"/>
                  </a:rPr>
                  <a:t>oluzione High2, basterà dividere per 2 la formula precedente:</a:t>
                </a:r>
                <a:endParaRPr lang="it-IT" sz="1600" b="0" u="none" strike="noStrike" dirty="0">
                  <a:solidFill>
                    <a:schemeClr val="tx1"/>
                  </a:solidFill>
                  <a:effectLst/>
                  <a:latin typeface="Helvetica" pitchFamily="2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u="none" strike="noStrike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𝑙𝑢𝑥𝑉𝑎𝑙𝑢𝑒</m:t>
                      </m:r>
                      <m:r>
                        <a:rPr lang="it-IT" sz="1400" b="0" i="1" u="none" strike="noStrike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u="none" strike="noStrike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𝑡𝑚𝑝</m:t>
                      </m:r>
                      <m:r>
                        <a:rPr lang="it-IT" sz="1400" b="0" i="1" u="none" strike="noStrike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it-IT" sz="1400" b="0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0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𝑀𝑇𝑅𝑟𝑒𝑔𝐷𝑒𝑓𝑎𝑢𝑙𝑡</m:t>
                          </m:r>
                        </m:num>
                        <m:den>
                          <m:r>
                            <a:rPr lang="it-IT" sz="1400" b="0" i="1" u="none" strike="noStrike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2∗</m:t>
                          </m:r>
                          <m:r>
                            <m:rPr>
                              <m:nor/>
                            </m:rPr>
                            <a:rPr lang="el-G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den>
                      </m:f>
                    </m:oMath>
                  </m:oMathPara>
                </a14:m>
                <a:endParaRPr lang="it-IT" sz="1400" b="0" i="1" u="none" strike="noStrike" dirty="0"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B41F045-4FF7-6369-8060-32DE5256F7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4"/>
                <a:ext cx="4879987" cy="3694176"/>
              </a:xfrm>
              <a:blipFill>
                <a:blip r:embed="rId2"/>
                <a:stretch>
                  <a:fillRect l="-518" t="-342" r="-5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35E7D480-4184-62B3-1C91-76ED1AC1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47" y="2683348"/>
            <a:ext cx="5491603" cy="29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5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41A0A-2591-AA6F-77CC-8D92327D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9B7093-445B-0530-F67D-42A10E12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software BH1750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65BC8A-1B2B-5B20-2630-4ED256509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582446" cy="3694176"/>
          </a:xfrm>
        </p:spPr>
        <p:txBody>
          <a:bodyPr>
            <a:normAutofit/>
          </a:bodyPr>
          <a:lstStyle/>
          <a:p>
            <a:pPr algn="l"/>
            <a:r>
              <a:rPr lang="it-IT" sz="1600" b="0" i="0" u="none" strike="noStrike" dirty="0">
                <a:effectLst/>
                <a:latin typeface="Helvetica" pitchFamily="2" charset="0"/>
              </a:rPr>
              <a:t>Per trasmettere dati in modalità master sulla linea </a:t>
            </a:r>
            <a:r>
              <a:rPr lang="it-IT" sz="1600" dirty="0">
                <a:latin typeface="Helvetica" pitchFamily="2" charset="0"/>
              </a:rPr>
              <a:t>I2C viene utilizzata l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a funzione </a:t>
            </a:r>
            <a:r>
              <a:rPr lang="it-IT" sz="1600" b="0" i="1" u="none" strike="noStrike" dirty="0">
                <a:effectLst/>
                <a:latin typeface="Helvetica" pitchFamily="2" charset="0"/>
              </a:rPr>
              <a:t>HAL_I2C_Master_Transmit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è una funzione fornita dalla libreria </a:t>
            </a:r>
            <a:r>
              <a:rPr lang="it-IT" sz="1600" b="0" i="1" u="none" strike="noStrike" dirty="0">
                <a:effectLst/>
                <a:latin typeface="Helvetica" pitchFamily="2" charset="0"/>
              </a:rPr>
              <a:t>HAL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.</a:t>
            </a:r>
          </a:p>
          <a:p>
            <a:pPr algn="l"/>
            <a:r>
              <a:rPr lang="it-IT" sz="1600" dirty="0">
                <a:latin typeface="Helvetica" pitchFamily="2" charset="0"/>
              </a:rPr>
              <a:t>Questa funzione è stata impiegata, ad esempio,  per il settaggio della modalità operativa.</a:t>
            </a:r>
          </a:p>
          <a:p>
            <a:pPr lvl="1"/>
            <a:r>
              <a:rPr lang="it-IT" sz="1200" dirty="0">
                <a:latin typeface="Helvetica" pitchFamily="2" charset="0"/>
              </a:rPr>
              <a:t>Nell’ambito di questo progetto verrà utilizzata la modalità continua con risoluzione High2.</a:t>
            </a:r>
            <a:endParaRPr lang="it-IT" sz="1200" b="0" i="0" u="none" strike="noStrike" dirty="0">
              <a:effectLst/>
              <a:latin typeface="Helvetica" pitchFamily="2" charset="0"/>
            </a:endParaRPr>
          </a:p>
        </p:txBody>
      </p:sp>
      <p:pic>
        <p:nvPicPr>
          <p:cNvPr id="5" name="Immagine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82374156-9E11-CD44-2134-BA424C0F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50" y="4166790"/>
            <a:ext cx="6078682" cy="200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4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9E963-CC94-709E-1928-6D1539D90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2A0A8D-E294-86B9-E655-F7EAA34A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software BH1750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16CB94-4F84-63BB-0118-3BAD20B41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9701368" cy="3694176"/>
          </a:xfrm>
        </p:spPr>
        <p:txBody>
          <a:bodyPr>
            <a:normAutofit/>
          </a:bodyPr>
          <a:lstStyle/>
          <a:p>
            <a:pPr algn="just"/>
            <a:r>
              <a:rPr lang="it-IT" sz="1600" dirty="0">
                <a:latin typeface="Helvetica" pitchFamily="2" charset="0"/>
              </a:rPr>
              <a:t>Il sensore è stato inizializzato nel </a:t>
            </a:r>
            <a:r>
              <a:rPr lang="it-IT" sz="1600" i="1" dirty="0" err="1">
                <a:latin typeface="Helvetica" pitchFamily="2" charset="0"/>
              </a:rPr>
              <a:t>Main</a:t>
            </a:r>
            <a:r>
              <a:rPr lang="it-IT" sz="1600" i="1" dirty="0">
                <a:latin typeface="Helvetica" pitchFamily="2" charset="0"/>
              </a:rPr>
              <a:t>,</a:t>
            </a:r>
            <a:r>
              <a:rPr lang="it-IT" sz="1600" dirty="0">
                <a:latin typeface="Helvetica" pitchFamily="2" charset="0"/>
              </a:rPr>
              <a:t> chiamando la funzione di </a:t>
            </a:r>
            <a:r>
              <a:rPr lang="it-IT" sz="1600" i="1" dirty="0" err="1">
                <a:latin typeface="Helvetica" pitchFamily="2" charset="0"/>
              </a:rPr>
              <a:t>init</a:t>
            </a:r>
            <a:r>
              <a:rPr lang="it-IT" sz="1600" dirty="0">
                <a:latin typeface="Helvetica" pitchFamily="2" charset="0"/>
              </a:rPr>
              <a:t> dalla libreria BH1750.h, alla quale è stata passata l’handle </a:t>
            </a:r>
            <a:r>
              <a:rPr lang="it-IT" sz="1600" i="1" dirty="0">
                <a:latin typeface="Helvetica" pitchFamily="2" charset="0"/>
              </a:rPr>
              <a:t>hi2c1</a:t>
            </a:r>
            <a:r>
              <a:rPr lang="it-IT" sz="1600" dirty="0">
                <a:latin typeface="Helvetica" pitchFamily="2" charset="0"/>
              </a:rPr>
              <a:t>.</a:t>
            </a:r>
            <a:endParaRPr lang="it-IT" sz="1600" b="0" i="0" u="none" strike="noStrike" dirty="0">
              <a:effectLst/>
              <a:latin typeface="Helvetica" pitchFamily="2" charset="0"/>
            </a:endParaRPr>
          </a:p>
          <a:p>
            <a:pPr algn="l"/>
            <a:endParaRPr lang="it-IT" sz="1600" dirty="0">
              <a:latin typeface="Helvetica" pitchFamily="2" charset="0"/>
            </a:endParaRPr>
          </a:p>
          <a:p>
            <a:pPr algn="l"/>
            <a:endParaRPr lang="it-IT" sz="1600" b="0" i="0" u="none" strike="noStrike" dirty="0">
              <a:effectLst/>
              <a:latin typeface="Helvetica" pitchFamily="2" charset="0"/>
            </a:endParaRPr>
          </a:p>
          <a:p>
            <a:pPr algn="l"/>
            <a:endParaRPr lang="it-IT" sz="1600" dirty="0">
              <a:latin typeface="Helvetica" pitchFamily="2" charset="0"/>
            </a:endParaRPr>
          </a:p>
          <a:p>
            <a:pPr algn="l"/>
            <a:endParaRPr lang="it-IT" sz="1600" b="0" i="0" u="none" strike="noStrike" dirty="0">
              <a:effectLst/>
              <a:latin typeface="Helvetica" pitchFamily="2" charset="0"/>
            </a:endParaRPr>
          </a:p>
          <a:p>
            <a:pPr algn="l"/>
            <a:endParaRPr lang="it-IT" sz="1600" dirty="0">
              <a:latin typeface="Helvetica" pitchFamily="2" charset="0"/>
            </a:endParaRPr>
          </a:p>
          <a:p>
            <a:pPr marL="0" indent="0" algn="l">
              <a:buNone/>
            </a:pPr>
            <a:endParaRPr lang="it-IT" sz="1600" b="0" i="0" u="none" strike="noStrike" dirty="0">
              <a:effectLst/>
              <a:latin typeface="Helvetica" pitchFamily="2" charset="0"/>
            </a:endParaRP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B410405-FC17-371A-ABB1-894A347B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33" y="4529445"/>
            <a:ext cx="6036235" cy="177991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72398C-1EFF-B3D4-1FBA-8E693B3C2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4" t="19185" r="1276" b="1819"/>
          <a:stretch/>
        </p:blipFill>
        <p:spPr>
          <a:xfrm>
            <a:off x="1180361" y="3710887"/>
            <a:ext cx="6302743" cy="5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705F8-A42E-BDC0-FC4B-F71D37919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B68272-3A8A-5657-AAC2-63CF8F35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Comunicazione tra le schede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C6A135-2E5B-B52A-45B6-3BD039846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9701368" cy="369417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it-IT" sz="1600" dirty="0"/>
              <a:t>Per far comunicare le due schede è stato utilizzato il protocollo </a:t>
            </a:r>
            <a:r>
              <a:rPr lang="it-IT" sz="1600" i="1" dirty="0"/>
              <a:t>UART</a:t>
            </a:r>
            <a:r>
              <a:rPr lang="it-IT" sz="1600" dirty="0"/>
              <a:t>.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it-IT" sz="1600" dirty="0"/>
              <a:t>In entrambi i progetti delle due schede è stato configurato l’UART5, in modalità asincrona e con interruzioni abilitate. </a:t>
            </a:r>
          </a:p>
        </p:txBody>
      </p:sp>
      <p:pic>
        <p:nvPicPr>
          <p:cNvPr id="5" name="Immagine 4" descr="Immagine che contiene testo, software, Icona del computer, Pagina Web&#10;&#10;Descrizione generata automaticamente">
            <a:extLst>
              <a:ext uri="{FF2B5EF4-FFF2-40B4-BE49-F238E27FC236}">
                <a16:creationId xmlns:a16="http://schemas.microsoft.com/office/drawing/2014/main" id="{F423C359-6B81-CF62-5AA7-E869B8FB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912" y="3585254"/>
            <a:ext cx="4111340" cy="272410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A38BA3-803A-647F-152F-4985D8251F81}"/>
              </a:ext>
            </a:extLst>
          </p:cNvPr>
          <p:cNvSpPr txBox="1"/>
          <p:nvPr/>
        </p:nvSpPr>
        <p:spPr>
          <a:xfrm>
            <a:off x="1854912" y="6418770"/>
            <a:ext cx="4111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>
                <a:latin typeface="Helvetica" pitchFamily="2" charset="0"/>
              </a:rPr>
              <a:t>UART5- </a:t>
            </a:r>
            <a:r>
              <a:rPr lang="it-IT" sz="1200" b="0" i="1" u="none" strike="noStrike" dirty="0">
                <a:effectLst/>
                <a:latin typeface="Helvetica" pitchFamily="2" charset="0"/>
              </a:rPr>
              <a:t>STM32F407G-DISC1</a:t>
            </a:r>
            <a:endParaRPr lang="it-IT" sz="1200" i="1" dirty="0">
              <a:latin typeface="Helvetica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599166F-8D30-8D93-0C19-6CB7735D70C4}"/>
              </a:ext>
            </a:extLst>
          </p:cNvPr>
          <p:cNvSpPr txBox="1"/>
          <p:nvPr/>
        </p:nvSpPr>
        <p:spPr>
          <a:xfrm>
            <a:off x="8198070" y="6326437"/>
            <a:ext cx="2357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0" i="1" u="none" strike="noStrike" dirty="0">
                <a:effectLst/>
                <a:latin typeface="Helvetica" pitchFamily="2" charset="0"/>
              </a:rPr>
              <a:t>UART5- STM32F3DISCOVERY</a:t>
            </a:r>
            <a:endParaRPr lang="it-IT" sz="1200" i="1" dirty="0"/>
          </a:p>
        </p:txBody>
      </p:sp>
      <p:pic>
        <p:nvPicPr>
          <p:cNvPr id="15" name="Immagine 1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56AD6EEF-5A96-6113-BE4F-4188F7E4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78" y="3484431"/>
            <a:ext cx="3594954" cy="28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96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2731F-3123-3DB3-3D15-45B3D6F4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 utilizzati</a:t>
            </a:r>
          </a:p>
        </p:txBody>
      </p:sp>
      <p:pic>
        <p:nvPicPr>
          <p:cNvPr id="5" name="Segnaposto contenuto 4" descr="Immagine che contiene testo, schermata, Blu elettrico, Carattere&#10;&#10;Descrizione generata automaticamente">
            <a:extLst>
              <a:ext uri="{FF2B5EF4-FFF2-40B4-BE49-F238E27FC236}">
                <a16:creationId xmlns:a16="http://schemas.microsoft.com/office/drawing/2014/main" id="{571D3666-C88E-247E-60B7-3078EF08D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6434" y="3854856"/>
            <a:ext cx="2387262" cy="1873492"/>
          </a:xfrm>
        </p:spPr>
      </p:pic>
      <p:pic>
        <p:nvPicPr>
          <p:cNvPr id="7" name="Immagine 6" descr="Immagine che contiene circuito, Componente elettrico, Componente di circuito, Ingegneria elettronica&#10;&#10;Descrizione generata automaticamente">
            <a:extLst>
              <a:ext uri="{FF2B5EF4-FFF2-40B4-BE49-F238E27FC236}">
                <a16:creationId xmlns:a16="http://schemas.microsoft.com/office/drawing/2014/main" id="{0E3736C1-6F1C-529E-C056-4BBE06C36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932" y="3006927"/>
            <a:ext cx="2828135" cy="356935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DE4B60-D13A-9EC3-DBE9-38C896992D6C}"/>
              </a:ext>
            </a:extLst>
          </p:cNvPr>
          <p:cNvSpPr txBox="1"/>
          <p:nvPr/>
        </p:nvSpPr>
        <p:spPr>
          <a:xfrm>
            <a:off x="4819135" y="2397211"/>
            <a:ext cx="258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effectLst/>
                <a:latin typeface="Helvetica" pitchFamily="2" charset="0"/>
              </a:rPr>
              <a:t>STM32F3DISCOVERY</a:t>
            </a:r>
            <a:endParaRPr lang="it-IT" dirty="0">
              <a:latin typeface="Helvetica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012BB87-4929-C461-6F55-08BE58EF740F}"/>
              </a:ext>
            </a:extLst>
          </p:cNvPr>
          <p:cNvSpPr txBox="1"/>
          <p:nvPr/>
        </p:nvSpPr>
        <p:spPr>
          <a:xfrm>
            <a:off x="1019503" y="2397211"/>
            <a:ext cx="2585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u="none" strike="noStrike" dirty="0">
                <a:effectLst/>
                <a:latin typeface="Helvetica" pitchFamily="2" charset="0"/>
              </a:rPr>
              <a:t>STM32F407G-DISC1</a:t>
            </a:r>
            <a:endParaRPr lang="it-IT" sz="2000" dirty="0">
              <a:latin typeface="Helvetica" pitchFamily="2" charset="0"/>
            </a:endParaRPr>
          </a:p>
        </p:txBody>
      </p:sp>
      <p:pic>
        <p:nvPicPr>
          <p:cNvPr id="11" name="Immagine 10" descr="Immagine che contiene elettronica, circuito, Componente elettrico, Componente di circuito&#10;&#10;Descrizione generata automaticamente">
            <a:extLst>
              <a:ext uri="{FF2B5EF4-FFF2-40B4-BE49-F238E27FC236}">
                <a16:creationId xmlns:a16="http://schemas.microsoft.com/office/drawing/2014/main" id="{68356050-E57C-FEE2-2A4F-99ADAEDF3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58" t="6701" r="14923" b="3140"/>
          <a:stretch/>
        </p:blipFill>
        <p:spPr>
          <a:xfrm>
            <a:off x="1019503" y="3043542"/>
            <a:ext cx="2585484" cy="370695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01B18DF-0392-5ABF-AA51-0EC701906A2B}"/>
              </a:ext>
            </a:extLst>
          </p:cNvPr>
          <p:cNvSpPr txBox="1"/>
          <p:nvPr/>
        </p:nvSpPr>
        <p:spPr>
          <a:xfrm>
            <a:off x="8996854" y="2490952"/>
            <a:ext cx="2397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latin typeface="Helvetica" pitchFamily="2" charset="0"/>
              </a:rPr>
              <a:t>GY-302 BH1750</a:t>
            </a:r>
          </a:p>
        </p:txBody>
      </p:sp>
    </p:spTree>
    <p:extLst>
      <p:ext uri="{BB962C8B-B14F-4D97-AF65-F5344CB8AC3E}">
        <p14:creationId xmlns:p14="http://schemas.microsoft.com/office/powerpoint/2010/main" val="168062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E3A9B-B3A5-1D7C-5704-618E04D99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170127-E737-81C0-17F5-B7B1468D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Comunicazione tra le schede</a:t>
            </a:r>
          </a:p>
        </p:txBody>
      </p:sp>
      <p:pic>
        <p:nvPicPr>
          <p:cNvPr id="7" name="Immagine 6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2C94E369-E886-36D9-4358-7AEEEC10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26" y="2179172"/>
            <a:ext cx="4776440" cy="166469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14B50E9-26D4-573A-BC27-9C5A88DFDBBA}"/>
              </a:ext>
            </a:extLst>
          </p:cNvPr>
          <p:cNvSpPr txBox="1"/>
          <p:nvPr/>
        </p:nvSpPr>
        <p:spPr>
          <a:xfrm>
            <a:off x="5941617" y="3805174"/>
            <a:ext cx="5076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>
                <a:latin typeface="Helvetica" pitchFamily="2" charset="0"/>
              </a:rPr>
              <a:t>Abilitazione pin </a:t>
            </a:r>
            <a:r>
              <a:rPr lang="it-IT" sz="1200" b="0" i="1" u="none" strike="noStrike" dirty="0">
                <a:effectLst/>
                <a:latin typeface="Helvetica" pitchFamily="2" charset="0"/>
              </a:rPr>
              <a:t>STM32F407G-DISC1</a:t>
            </a:r>
            <a:r>
              <a:rPr lang="it-IT" sz="1200" i="1" dirty="0">
                <a:latin typeface="Helvetica" pitchFamily="2" charset="0"/>
              </a:rPr>
              <a:t> </a:t>
            </a:r>
          </a:p>
        </p:txBody>
      </p:sp>
      <p:pic>
        <p:nvPicPr>
          <p:cNvPr id="20" name="Immagine 1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9CF175B-A735-77DF-6DF3-15149919B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4393356"/>
            <a:ext cx="4776440" cy="1866573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5A30187-01B7-CAFD-195D-01E5B5485AA4}"/>
              </a:ext>
            </a:extLst>
          </p:cNvPr>
          <p:cNvSpPr txBox="1"/>
          <p:nvPr/>
        </p:nvSpPr>
        <p:spPr>
          <a:xfrm>
            <a:off x="3369146" y="6309360"/>
            <a:ext cx="5076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>
                <a:latin typeface="Helvetica" pitchFamily="2" charset="0"/>
              </a:rPr>
              <a:t>Abilitazione pin </a:t>
            </a:r>
            <a:r>
              <a:rPr lang="it-IT" sz="1200" b="0" i="1" u="none" strike="noStrike" dirty="0">
                <a:effectLst/>
                <a:latin typeface="Helvetica" pitchFamily="2" charset="0"/>
              </a:rPr>
              <a:t>STM32F3DISCOVERY</a:t>
            </a:r>
            <a:r>
              <a:rPr lang="it-IT" sz="1200" i="1" dirty="0">
                <a:latin typeface="Helvetica" pitchFamily="2" charset="0"/>
              </a:rPr>
              <a:t> </a:t>
            </a:r>
          </a:p>
        </p:txBody>
      </p:sp>
      <p:pic>
        <p:nvPicPr>
          <p:cNvPr id="23" name="Immagine 22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F4E177A-66B9-D150-29C6-0225A96A8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18" y="2137787"/>
            <a:ext cx="1000453" cy="1511796"/>
          </a:xfrm>
          <a:prstGeom prst="rect">
            <a:avLst/>
          </a:prstGeom>
        </p:spPr>
      </p:pic>
      <p:pic>
        <p:nvPicPr>
          <p:cNvPr id="24" name="Immagine 2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7792360A-9F81-83E3-D99D-19865B7D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063" y="4352516"/>
            <a:ext cx="1116067" cy="16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2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63995-8BD6-4CE4-CD22-B432F1188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F84F13-9757-0E41-E9CF-76E9A3AB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Push Button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34E140-B0D8-1CD9-EE2B-594CE4C2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9701368" cy="3694176"/>
          </a:xfrm>
        </p:spPr>
        <p:txBody>
          <a:bodyPr>
            <a:normAutofit/>
          </a:bodyPr>
          <a:lstStyle/>
          <a:p>
            <a:pPr algn="just"/>
            <a:r>
              <a:rPr lang="it-IT" sz="1800" dirty="0">
                <a:effectLst/>
                <a:latin typeface="Helvetica" pitchFamily="2" charset="0"/>
              </a:rPr>
              <a:t>La scheda </a:t>
            </a:r>
            <a:r>
              <a:rPr lang="it-IT" sz="1800" b="0" i="1" u="none" strike="noStrike" dirty="0">
                <a:effectLst/>
                <a:latin typeface="Helvetica" pitchFamily="2" charset="0"/>
              </a:rPr>
              <a:t>STM32F3DISCOVERY</a:t>
            </a:r>
            <a:r>
              <a:rPr lang="it-IT" sz="1800" dirty="0">
                <a:effectLst/>
                <a:latin typeface="Helvetica" pitchFamily="2" charset="0"/>
              </a:rPr>
              <a:t> utilizza il </a:t>
            </a:r>
            <a:r>
              <a:rPr lang="it-IT" sz="1800" i="1" dirty="0" err="1">
                <a:effectLst/>
                <a:latin typeface="Helvetica" pitchFamily="2" charset="0"/>
              </a:rPr>
              <a:t>PushButton</a:t>
            </a:r>
            <a:r>
              <a:rPr lang="it-IT" sz="1800" dirty="0">
                <a:latin typeface="Helvetica" pitchFamily="2" charset="0"/>
              </a:rPr>
              <a:t> </a:t>
            </a:r>
            <a:r>
              <a:rPr lang="it-IT" sz="1800" dirty="0">
                <a:effectLst/>
                <a:latin typeface="Helvetica" pitchFamily="2" charset="0"/>
              </a:rPr>
              <a:t> per inviare i comandi di Start e Stop alla scheda STM32F4,tramite protocollo UART.</a:t>
            </a:r>
          </a:p>
          <a:p>
            <a:pPr lvl="1" algn="just"/>
            <a:r>
              <a:rPr lang="it-IT" sz="1600" dirty="0">
                <a:effectLst/>
                <a:latin typeface="Helvetica" pitchFamily="2" charset="0"/>
              </a:rPr>
              <a:t>Start: avvia il timer e </a:t>
            </a:r>
            <a:r>
              <a:rPr lang="it-IT" sz="1600" dirty="0">
                <a:latin typeface="Helvetica" pitchFamily="2" charset="0"/>
              </a:rPr>
              <a:t>attiva </a:t>
            </a:r>
            <a:r>
              <a:rPr lang="it-IT" sz="1600" dirty="0">
                <a:effectLst/>
                <a:latin typeface="Helvetica" pitchFamily="2" charset="0"/>
              </a:rPr>
              <a:t>il sensore, portandolo in uno stato di Power Up. In questa modalità, il dispositivo è attivo e operativo. </a:t>
            </a:r>
          </a:p>
          <a:p>
            <a:pPr lvl="1" algn="just"/>
            <a:r>
              <a:rPr lang="it-IT" sz="1600" dirty="0">
                <a:effectLst/>
                <a:latin typeface="Helvetica" pitchFamily="2" charset="0"/>
              </a:rPr>
              <a:t>Stop: ferma il timer e mette il sensore in uno stato di Power Down. In modalità Power Down, il dispositivo è inattivo e sospeso, riducendo al minimo il consumo energetico. </a:t>
            </a:r>
            <a:r>
              <a:rPr lang="it-IT" sz="1600" dirty="0">
                <a:latin typeface="Helvetica" pitchFamily="2" charset="0"/>
              </a:rPr>
              <a:t>L</a:t>
            </a:r>
            <a:r>
              <a:rPr lang="it-IT" sz="1600" dirty="0">
                <a:effectLst/>
                <a:latin typeface="Helvetica" pitchFamily="2" charset="0"/>
              </a:rPr>
              <a:t>a modalità Power Down è utilizzata per minimizzare il consumo energetico quando il dispositivo non è in uso.</a:t>
            </a:r>
          </a:p>
          <a:p>
            <a:pPr lvl="1" algn="just"/>
            <a:r>
              <a:rPr lang="it-IT" sz="1600" dirty="0">
                <a:latin typeface="Helvetica" pitchFamily="2" charset="0"/>
              </a:rPr>
              <a:t>Al momento dell’accensione il sensore non è stato ancora avviato. Verrà acceso solo al primo comando di Start, con il settaggio della modalità operativa.</a:t>
            </a:r>
          </a:p>
          <a:p>
            <a:pPr lvl="1" algn="just"/>
            <a:endParaRPr lang="it-IT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7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473F4-7597-AF24-8AC7-D2D3ACD4E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738EEC-1F7D-CB77-F559-EC6CC0BE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Push Button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32DBD1-F163-258D-6CDB-0331899BE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613977" cy="3694176"/>
          </a:xfrm>
        </p:spPr>
        <p:txBody>
          <a:bodyPr>
            <a:normAutofit/>
          </a:bodyPr>
          <a:lstStyle/>
          <a:p>
            <a:pPr algn="just"/>
            <a:r>
              <a:rPr lang="it-IT" sz="1600" b="0" i="0" u="none" strike="noStrike" dirty="0">
                <a:effectLst/>
                <a:latin typeface="Helvetica" pitchFamily="2" charset="0"/>
              </a:rPr>
              <a:t>La configurazione hardware del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PushButton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ha previsto la connessione al GPIO </a:t>
            </a:r>
            <a:r>
              <a:rPr lang="it-IT" sz="1600" b="0" i="1" u="none" strike="noStrike" dirty="0">
                <a:effectLst/>
                <a:latin typeface="Helvetica" pitchFamily="2" charset="0"/>
              </a:rPr>
              <a:t>PA0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del microcontrollore. </a:t>
            </a:r>
          </a:p>
          <a:p>
            <a:pPr algn="just"/>
            <a:r>
              <a:rPr lang="it-IT" sz="1600" b="0" i="0" u="none" strike="noStrike" dirty="0">
                <a:effectLst/>
                <a:latin typeface="Helvetica" pitchFamily="2" charset="0"/>
              </a:rPr>
              <a:t>Inoltre, è stato necessario impostare la modalità GPIO in modalità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External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Interrupt con rilevamento di fronte di discesa (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falling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edge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trigger) per consentire la generazione di un'interruzione quando il pulsante viene premuto.</a:t>
            </a:r>
          </a:p>
        </p:txBody>
      </p:sp>
      <p:pic>
        <p:nvPicPr>
          <p:cNvPr id="7" name="Immagine 6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D768D928-05EA-BA21-DC39-184C38D2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10" y="4220745"/>
            <a:ext cx="2590800" cy="1689100"/>
          </a:xfrm>
          <a:prstGeom prst="rect">
            <a:avLst/>
          </a:prstGeom>
        </p:spPr>
      </p:pic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1196BB63-DEE2-6543-55E3-5ACDE3C7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00"/>
          <a:stretch/>
        </p:blipFill>
        <p:spPr>
          <a:xfrm>
            <a:off x="6422556" y="3614301"/>
            <a:ext cx="5029202" cy="290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83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6AB6D-008D-C08F-64C2-747D2076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219487-DCEF-2F17-787D-C000DD45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Push Button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736B0B-B98B-4554-FF5E-15F957774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3330308" cy="3694176"/>
          </a:xfrm>
        </p:spPr>
        <p:txBody>
          <a:bodyPr>
            <a:normAutofit/>
          </a:bodyPr>
          <a:lstStyle/>
          <a:p>
            <a:pPr algn="just"/>
            <a:r>
              <a:rPr lang="it-IT" sz="1600" dirty="0">
                <a:latin typeface="Helvetica" pitchFamily="2" charset="0"/>
              </a:rPr>
              <a:t>In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NVIC è stato collegato il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PushButton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alla linea EXTI0.</a:t>
            </a:r>
          </a:p>
        </p:txBody>
      </p:sp>
      <p:pic>
        <p:nvPicPr>
          <p:cNvPr id="6" name="Immagine 5" descr="Immagine che contiene testo, numero, schermata&#10;&#10;Descrizione generata automaticamente">
            <a:extLst>
              <a:ext uri="{FF2B5EF4-FFF2-40B4-BE49-F238E27FC236}">
                <a16:creationId xmlns:a16="http://schemas.microsoft.com/office/drawing/2014/main" id="{1414BF55-964E-F214-C6D5-3A0D84A0A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0156" b="333"/>
          <a:stretch/>
        </p:blipFill>
        <p:spPr>
          <a:xfrm>
            <a:off x="4648368" y="2478024"/>
            <a:ext cx="6983031" cy="38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32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9D838-BFFC-E670-B33F-59A842A9D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C97A78-A2C3-1B7F-3E80-1CDF3FA0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Push Button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D8D939-59A8-2DF7-D28F-435296B2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478024"/>
            <a:ext cx="10531771" cy="3694176"/>
          </a:xfrm>
        </p:spPr>
        <p:txBody>
          <a:bodyPr>
            <a:normAutofit/>
          </a:bodyPr>
          <a:lstStyle/>
          <a:p>
            <a:pPr algn="just"/>
            <a:r>
              <a:rPr lang="it-IT" sz="1600" b="0" i="0" u="none" strike="noStrike" dirty="0">
                <a:effectLst/>
                <a:latin typeface="Helvetica" pitchFamily="2" charset="0"/>
              </a:rPr>
              <a:t>Al verificarsi dell’interruzione EXTI associata al Pin0,  dovuta alla pressione del bottone viene eseguita la </a:t>
            </a:r>
            <a:r>
              <a:rPr lang="it-IT" sz="1600" b="0" i="1" u="none" strike="noStrike" dirty="0">
                <a:effectLst/>
                <a:latin typeface="Helvetica" pitchFamily="2" charset="0"/>
              </a:rPr>
              <a:t>HAL_GPIO_EXTI_CALLBACK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itchFamily="2" charset="0"/>
              </a:rPr>
              <a:t>Ad ogni pressione del bottone viene alternato il comando tra Start e Stop.</a:t>
            </a:r>
            <a:endParaRPr lang="it-IT" sz="1600" b="0" i="0" u="none" strike="noStrike" dirty="0">
              <a:effectLst/>
              <a:latin typeface="Helvetica" pitchFamily="2" charset="0"/>
            </a:endParaRPr>
          </a:p>
          <a:p>
            <a:pPr algn="just"/>
            <a:r>
              <a:rPr lang="it-IT" sz="1600" dirty="0">
                <a:latin typeface="Helvetica" pitchFamily="2" charset="0"/>
              </a:rPr>
              <a:t>Il comando di Start o Stop viene inviato alla scheda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STM32F407G-DISC1</a:t>
            </a:r>
            <a:r>
              <a:rPr lang="it-IT" sz="1600" dirty="0">
                <a:latin typeface="Helvetica" pitchFamily="2" charset="0"/>
              </a:rPr>
              <a:t> attraverso il protocollo UART asincrono chiamando la funzione </a:t>
            </a:r>
            <a:r>
              <a:rPr lang="it-IT" sz="1600" i="1" dirty="0" err="1">
                <a:latin typeface="Helvetica" pitchFamily="2" charset="0"/>
              </a:rPr>
              <a:t>HAL_UART_Transmit_IT</a:t>
            </a:r>
            <a:r>
              <a:rPr lang="it-IT" sz="1600" dirty="0">
                <a:latin typeface="Helvetica" pitchFamily="2" charset="0"/>
              </a:rPr>
              <a:t>, che è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funzione della libreria HAL. Che prende in ingresso:</a:t>
            </a:r>
          </a:p>
          <a:p>
            <a:pPr lvl="1" algn="just"/>
            <a:r>
              <a:rPr lang="it-IT" sz="1400" i="1" dirty="0" err="1">
                <a:latin typeface="Helvetica" pitchFamily="2" charset="0"/>
              </a:rPr>
              <a:t>h</a:t>
            </a:r>
            <a:r>
              <a:rPr lang="it-IT" sz="1400" b="0" i="1" u="none" strike="noStrike" dirty="0" err="1">
                <a:effectLst/>
                <a:latin typeface="Helvetica" pitchFamily="2" charset="0"/>
              </a:rPr>
              <a:t>uart</a:t>
            </a:r>
            <a:r>
              <a:rPr lang="it-IT" sz="1400" dirty="0">
                <a:latin typeface="Helvetica" pitchFamily="2" charset="0"/>
              </a:rPr>
              <a:t>: </a:t>
            </a:r>
            <a:r>
              <a:rPr lang="it-IT" sz="1400" b="0" i="0" u="none" strike="noStrike" dirty="0">
                <a:effectLst/>
                <a:latin typeface="Helvetica" pitchFamily="2" charset="0"/>
              </a:rPr>
              <a:t>è un puntatore alla struttura di gestione dell'UART, che contiene informazioni sulla configurazione dell'UART.</a:t>
            </a:r>
          </a:p>
          <a:p>
            <a:pPr lvl="1" algn="just"/>
            <a:r>
              <a:rPr lang="it-IT" sz="1400" b="0" i="1" u="none" strike="noStrike" dirty="0" err="1">
                <a:effectLst/>
                <a:latin typeface="Helvetica" pitchFamily="2" charset="0"/>
              </a:rPr>
              <a:t>pData</a:t>
            </a:r>
            <a:r>
              <a:rPr lang="it-IT" sz="1400" b="0" i="0" u="none" strike="noStrike" dirty="0">
                <a:effectLst/>
                <a:latin typeface="Helvetica" pitchFamily="2" charset="0"/>
              </a:rPr>
              <a:t>: è un puntatore ai dati da trasmettere.</a:t>
            </a:r>
          </a:p>
          <a:p>
            <a:pPr lvl="1" algn="just"/>
            <a:r>
              <a:rPr lang="it-IT" sz="1400" b="0" i="1" u="none" strike="noStrike" dirty="0">
                <a:effectLst/>
                <a:latin typeface="Helvetica" pitchFamily="2" charset="0"/>
              </a:rPr>
              <a:t>Size</a:t>
            </a:r>
            <a:r>
              <a:rPr lang="it-IT" sz="1400" b="0" i="0" u="none" strike="noStrike" dirty="0">
                <a:effectLst/>
                <a:latin typeface="Helvetica" pitchFamily="2" charset="0"/>
              </a:rPr>
              <a:t>: è il numero di byte da trasmettere.</a:t>
            </a:r>
          </a:p>
          <a:p>
            <a:pPr algn="just"/>
            <a:endParaRPr lang="it-IT" sz="1600" b="0" i="0" u="none" strike="noStrike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37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D9B7C-4A4E-37DE-8636-1CE40F2FC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49B3C1-2867-6F03-8177-02B8EF1C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Push Button</a:t>
            </a: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EAF4727-6A8C-286C-CAEE-9B0E8FF85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721" y="2593285"/>
            <a:ext cx="6345821" cy="35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10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1E8A3-C38D-45FD-93C9-536A34A1F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07757F-4469-6686-604F-97B4BB23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Ricezione comandi Start e Stop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FAB44B-5D3F-9A82-570D-BA8303526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478024"/>
            <a:ext cx="10531771" cy="3694176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sz="1600" b="0" i="0" u="none" strike="noStrike" dirty="0">
                <a:effectLst/>
                <a:latin typeface="Helvetica" pitchFamily="2" charset="0"/>
              </a:rPr>
              <a:t>Il </a:t>
            </a:r>
            <a:r>
              <a:rPr lang="it-IT" sz="1600" dirty="0">
                <a:latin typeface="Helvetica" pitchFamily="2" charset="0"/>
              </a:rPr>
              <a:t>microcontrollore della scheda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STM32F407G-DISC1 </a:t>
            </a:r>
            <a:r>
              <a:rPr lang="it-IT" sz="1600" dirty="0">
                <a:latin typeface="Helvetica" pitchFamily="2" charset="0"/>
              </a:rPr>
              <a:t>riceve i comandi tramite UART in modalità asincrona con l’utilizzo di interrupt. Per la ricezione è stata utilizzata la funzione </a:t>
            </a:r>
            <a:r>
              <a:rPr lang="it-IT" sz="1600" i="1" u="none" strike="noStrike" dirty="0" err="1">
                <a:effectLst/>
                <a:latin typeface="Helvetica" pitchFamily="2" charset="0"/>
              </a:rPr>
              <a:t>HAL_UART_Receive_IT</a:t>
            </a:r>
            <a:r>
              <a:rPr lang="it-IT" sz="1600" dirty="0">
                <a:latin typeface="Helvetica" pitchFamily="2" charset="0"/>
              </a:rPr>
              <a:t>. Che prende in ingresso:</a:t>
            </a:r>
            <a:endParaRPr lang="it-IT" sz="1600" b="1" i="0" u="none" strike="noStrike" dirty="0">
              <a:effectLst/>
              <a:latin typeface="Helvetica" pitchFamily="2" charset="0"/>
            </a:endParaRPr>
          </a:p>
          <a:p>
            <a:pPr lvl="2" algn="just"/>
            <a:r>
              <a:rPr lang="it-IT" sz="1400" i="1" dirty="0" err="1">
                <a:latin typeface="Helvetica" pitchFamily="2" charset="0"/>
              </a:rPr>
              <a:t>h</a:t>
            </a:r>
            <a:r>
              <a:rPr lang="it-IT" sz="1400" b="0" i="1" u="none" strike="noStrike" dirty="0" err="1">
                <a:effectLst/>
                <a:latin typeface="Helvetica" pitchFamily="2" charset="0"/>
              </a:rPr>
              <a:t>uart</a:t>
            </a:r>
            <a:r>
              <a:rPr lang="it-IT" sz="1400" b="0" i="1" u="none" strike="noStrike" dirty="0">
                <a:effectLst/>
                <a:latin typeface="Helvetica" pitchFamily="2" charset="0"/>
              </a:rPr>
              <a:t>:</a:t>
            </a:r>
            <a:r>
              <a:rPr lang="it-IT" sz="1400" b="0" i="0" u="none" strike="noStrike" dirty="0">
                <a:effectLst/>
                <a:latin typeface="Helvetica" pitchFamily="2" charset="0"/>
              </a:rPr>
              <a:t> è un puntatore alla struttura di gestione dell'UART, che contiene informazioni sulla configurazione dell'UART.</a:t>
            </a:r>
          </a:p>
          <a:p>
            <a:pPr lvl="2" algn="just"/>
            <a:r>
              <a:rPr lang="it-IT" sz="1400" b="0" i="1" u="none" strike="noStrike" dirty="0" err="1">
                <a:effectLst/>
                <a:latin typeface="Helvetica" pitchFamily="2" charset="0"/>
              </a:rPr>
              <a:t>pData</a:t>
            </a:r>
            <a:r>
              <a:rPr lang="it-IT" sz="1400" b="0" i="1" u="none" strike="noStrike" dirty="0">
                <a:effectLst/>
                <a:latin typeface="Helvetica" pitchFamily="2" charset="0"/>
              </a:rPr>
              <a:t>:</a:t>
            </a:r>
            <a:r>
              <a:rPr lang="it-IT" sz="1400" b="0" i="0" u="none" strike="noStrike" dirty="0">
                <a:effectLst/>
                <a:latin typeface="Helvetica" pitchFamily="2" charset="0"/>
              </a:rPr>
              <a:t> è un puntatore all'area di memoria dove i dati ricevuti saranno memorizzati.</a:t>
            </a:r>
          </a:p>
          <a:p>
            <a:pPr lvl="2" algn="just"/>
            <a:r>
              <a:rPr lang="it-IT" sz="1400" b="0" i="1" u="none" strike="noStrike" dirty="0">
                <a:effectLst/>
                <a:latin typeface="Helvetica" pitchFamily="2" charset="0"/>
              </a:rPr>
              <a:t>Size</a:t>
            </a:r>
            <a:r>
              <a:rPr lang="it-IT" sz="1400" b="0" i="0" u="none" strike="noStrike" dirty="0">
                <a:effectLst/>
                <a:latin typeface="Helvetica" pitchFamily="2" charset="0"/>
              </a:rPr>
              <a:t>: è il numero di byte da ricevere.</a:t>
            </a:r>
          </a:p>
          <a:p>
            <a:pPr lvl="2" algn="just"/>
            <a:endParaRPr lang="it-IT" sz="1400" b="0" i="0" u="none" strike="noStrike" dirty="0">
              <a:effectLst/>
              <a:latin typeface="Helvetica" pitchFamily="2" charset="0"/>
            </a:endParaRPr>
          </a:p>
          <a:p>
            <a:pPr algn="just"/>
            <a:r>
              <a:rPr lang="it-IT" sz="1600" dirty="0">
                <a:latin typeface="Helvetica" pitchFamily="2" charset="0"/>
              </a:rPr>
              <a:t>È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</a:t>
            </a:r>
            <a:r>
              <a:rPr lang="it-IT" sz="1600" dirty="0">
                <a:latin typeface="Helvetica" pitchFamily="2" charset="0"/>
              </a:rPr>
              <a:t>stata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avviata la ricezione asincrona dei dati sull'UART nel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main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.</a:t>
            </a:r>
          </a:p>
          <a:p>
            <a:pPr algn="just"/>
            <a:endParaRPr lang="it-IT" sz="1600" b="0" i="0" u="none" strike="noStrike" dirty="0">
              <a:effectLst/>
              <a:latin typeface="Helvetica" pitchFamily="2" charset="0"/>
            </a:endParaRPr>
          </a:p>
          <a:p>
            <a:pPr lvl="1" algn="just"/>
            <a:endParaRPr lang="it-IT" sz="1200" b="0" i="0" u="none" strike="noStrike" dirty="0">
              <a:effectLst/>
              <a:latin typeface="Helvetica" pitchFamily="2" charset="0"/>
            </a:endParaRPr>
          </a:p>
          <a:p>
            <a:pPr algn="just"/>
            <a:r>
              <a:rPr lang="it-IT" sz="1600" b="0" i="0" u="none" strike="noStrike" dirty="0">
                <a:effectLst/>
                <a:latin typeface="Helvetica" pitchFamily="2" charset="0"/>
              </a:rPr>
              <a:t>Una volta che i dati saranno stati ricevuti, verrà generata un'interruzione, dunque è stato necessario implementare una funzione di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callback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associata all'interruzione per gestire i dati ricevuti. </a:t>
            </a:r>
            <a:endParaRPr lang="it-IT" sz="1600" dirty="0">
              <a:latin typeface="Helvetica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89A119-9F64-B6D0-D91A-63F63D0D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20776"/>
            <a:ext cx="7772400" cy="28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17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58BDD-E341-3BD2-9634-B4932BCD7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B9E176-6285-70AE-6464-52FAFCD3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Ricezione comandi Start e Stop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F1BE95-A1F2-0D10-226D-11F480365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478024"/>
            <a:ext cx="10823883" cy="3694176"/>
          </a:xfrm>
        </p:spPr>
        <p:txBody>
          <a:bodyPr>
            <a:normAutofit/>
          </a:bodyPr>
          <a:lstStyle/>
          <a:p>
            <a:pPr algn="just"/>
            <a:r>
              <a:rPr lang="it-IT" sz="1600" dirty="0">
                <a:latin typeface="Helvetica" pitchFamily="2" charset="0"/>
              </a:rPr>
              <a:t>Nella </a:t>
            </a:r>
            <a:r>
              <a:rPr lang="it-IT" sz="1600" dirty="0" err="1">
                <a:latin typeface="Helvetica" pitchFamily="2" charset="0"/>
              </a:rPr>
              <a:t>callback</a:t>
            </a:r>
            <a:r>
              <a:rPr lang="it-IT" sz="1600" dirty="0">
                <a:latin typeface="Helvetica" pitchFamily="2" charset="0"/>
              </a:rPr>
              <a:t> viene valutato se il codice ricevuto è di Start o di Stop.</a:t>
            </a:r>
          </a:p>
          <a:p>
            <a:pPr marL="0" indent="0" algn="just">
              <a:buNone/>
            </a:pPr>
            <a:endParaRPr lang="it-IT" sz="1600" dirty="0">
              <a:latin typeface="Helvetica" pitchFamily="2" charset="0"/>
            </a:endParaRP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C4FED10-6EE0-9531-E633-B3FE358F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900" y="3038734"/>
            <a:ext cx="5936814" cy="3009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0EF4CB-268D-782E-7326-FE1D367D2253}"/>
              </a:ext>
            </a:extLst>
          </p:cNvPr>
          <p:cNvSpPr txBox="1"/>
          <p:nvPr/>
        </p:nvSpPr>
        <p:spPr>
          <a:xfrm>
            <a:off x="1115567" y="2914637"/>
            <a:ext cx="4473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itchFamily="2" charset="0"/>
              </a:rPr>
              <a:t>Infine, viene richiamata di nuovo la funzione della libreria </a:t>
            </a:r>
            <a:r>
              <a:rPr lang="it-IT" sz="1600" i="1" dirty="0">
                <a:latin typeface="Helvetica" pitchFamily="2" charset="0"/>
              </a:rPr>
              <a:t>HAL</a:t>
            </a:r>
            <a:r>
              <a:rPr lang="it-IT" sz="1600" dirty="0">
                <a:latin typeface="Helvetica" pitchFamily="2" charset="0"/>
              </a:rPr>
              <a:t> per la ricezione tramite UART, in modo da dichiarare ancora la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disponibilità a ricevere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datI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885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DD0B9-F7D9-E423-96BF-BBA337323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AB7D08-A8FA-C37E-963F-11451D07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84EA59-5C21-1E17-D7A9-E20335373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562626" cy="369417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it-IT" sz="1600" b="0" i="0" u="none" strike="noStrike" dirty="0">
                <a:effectLst/>
                <a:latin typeface="Helvetica" pitchFamily="2" charset="0"/>
              </a:rPr>
              <a:t>Nel progetto della scheda STM32F407G-DISC1 è stato introdotto un timer per la lettura dei dati. 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it-IT" sz="1600" b="0" i="0" u="none" strike="noStrike" dirty="0">
                <a:effectLst/>
                <a:latin typeface="Helvetica" pitchFamily="2" charset="0"/>
              </a:rPr>
              <a:t>L'introduzione del timer ha consentito la generazione di un'interruzione allo scadere del valore impostato (500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ms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). 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it-IT" sz="1600" b="0" i="0" u="none" strike="noStrike" dirty="0">
                <a:effectLst/>
                <a:latin typeface="Helvetica" pitchFamily="2" charset="0"/>
              </a:rPr>
              <a:t>Con la gestione dell'interruzione, viene letta l'intensità luminosa. Il valore letto viene quindi confrontato per verificare se è inferiore a 1lx, compreso tra 1lx e 150lx, o superiore a 150lx. In ogni caso, viene generato un codice su 16 bit. 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it-IT" sz="1600" b="0" i="0" u="none" strike="noStrike" dirty="0">
                <a:effectLst/>
                <a:latin typeface="Helvetica" pitchFamily="2" charset="0"/>
              </a:rPr>
              <a:t>Tale codice viene successivamente trasmesso tramite UART alla scheda STM32F3Discovery.</a:t>
            </a:r>
            <a:endParaRPr lang="it-IT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9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67979-CF0F-B695-B062-B133B6B4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7E1E9D-AAE1-64F8-447B-66B4AFE8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51A9C1-0244-4194-392A-60B45C8E3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3641783" cy="369417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it-IT" sz="1600" b="0" i="0" u="none" strike="noStrike" dirty="0">
                <a:effectLst/>
                <a:latin typeface="Helvetica" pitchFamily="2" charset="0"/>
              </a:rPr>
              <a:t>Al fine di ottenere una frequenza di sistema di 42 MHz, si è selezionato un valore per il </a:t>
            </a:r>
            <a:r>
              <a:rPr lang="it-IT" sz="1600" dirty="0">
                <a:latin typeface="Helvetica" pitchFamily="2" charset="0"/>
              </a:rPr>
              <a:t>PLLCLK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, configurando il moltiplicatore a 168 e il divisore a 4</a:t>
            </a:r>
            <a:r>
              <a:rPr lang="it-IT" sz="1200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r>
              <a:rPr lang="it-IT" sz="1600" b="0" i="0" u="none" strike="noStrike" dirty="0">
                <a:effectLst/>
                <a:latin typeface="Helvetica" pitchFamily="2" charset="0"/>
              </a:rPr>
              <a:t>È stato impostato un divisore pari 2 su APB1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Prescaler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, dove APB1 determina la frequenza di funzionamento di alcune periferiche, come ad esempio il TIM4.</a:t>
            </a:r>
          </a:p>
          <a:p>
            <a:pPr algn="just">
              <a:spcBef>
                <a:spcPts val="0"/>
              </a:spcBef>
              <a:spcAft>
                <a:spcPts val="1200"/>
              </a:spcAft>
            </a:pPr>
            <a:endParaRPr lang="it-IT" sz="1600" dirty="0"/>
          </a:p>
        </p:txBody>
      </p:sp>
      <p:pic>
        <p:nvPicPr>
          <p:cNvPr id="5" name="Immagine 4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73DED031-180D-A255-B131-193C6B772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96" y="2478024"/>
            <a:ext cx="6410357" cy="28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557B27-0936-EEF6-AF71-E10ABABF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GY-302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3A24AB-337B-9967-8FDD-43F5912A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641003" cy="369417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it-IT" sz="1900" b="0" i="0" u="none" strike="noStrike" dirty="0">
                <a:effectLst/>
                <a:latin typeface="Helvetica" pitchFamily="2" charset="0"/>
              </a:rPr>
              <a:t>Il modulo GY-302, basato sul circuito integrato BH1750VFI, consente di misurare l'intensità della luce ambientale e di convertirla in segnale digitale grazie al presenza di un convertitore analogico-digitale (ADC) integrato da 16 bit.</a:t>
            </a:r>
          </a:p>
          <a:p>
            <a:pPr algn="just"/>
            <a:r>
              <a:rPr lang="it-IT" sz="1900" b="0" i="0" u="none" strike="noStrike" dirty="0">
                <a:effectLst/>
                <a:latin typeface="Helvetica" pitchFamily="2" charset="0"/>
              </a:rPr>
              <a:t>Il sensore fornisce il valore in lux della luce che lo colpisce. </a:t>
            </a:r>
          </a:p>
          <a:p>
            <a:pPr algn="just"/>
            <a:r>
              <a:rPr lang="it-IT" sz="1900" b="0" i="0" u="none" strike="noStrike" dirty="0">
                <a:effectLst/>
                <a:latin typeface="Helvetica" pitchFamily="2" charset="0"/>
              </a:rPr>
              <a:t>Il lux è l'unità di misura dell'illuminamento luminoso nel Sistema Internazionale (SI). Esprime l'illuminamento sulla superficie, cioè la quantità di luce che colpisce una specifica area.</a:t>
            </a:r>
          </a:p>
          <a:p>
            <a:pPr algn="just"/>
            <a:r>
              <a:rPr lang="it-IT" sz="1900" dirty="0">
                <a:latin typeface="Helvetica" pitchFamily="2" charset="0"/>
              </a:rPr>
              <a:t>Di seguito alcuni esempi:</a:t>
            </a:r>
          </a:p>
          <a:p>
            <a:pPr lvl="1" algn="just"/>
            <a:r>
              <a:rPr lang="it-IT" sz="1900" b="0" i="0" u="none" strike="noStrike" dirty="0">
                <a:effectLst/>
                <a:latin typeface="Helvetica" pitchFamily="2" charset="0"/>
              </a:rPr>
              <a:t>la luce riflessa della Luna piena è pari a circa 1 lx;</a:t>
            </a:r>
          </a:p>
          <a:p>
            <a:pPr lvl="1" algn="just"/>
            <a:r>
              <a:rPr lang="it-IT" sz="1900" b="0" i="0" u="none" strike="noStrike" dirty="0">
                <a:effectLst/>
                <a:latin typeface="Helvetica" pitchFamily="2" charset="0"/>
              </a:rPr>
              <a:t>la luce del Sole mediamente varia tra i 32 000 lx  e i 100 000 lx ;</a:t>
            </a:r>
          </a:p>
          <a:p>
            <a:pPr lvl="1" algn="just"/>
            <a:r>
              <a:rPr lang="it-IT" sz="1900" b="0" i="0" u="none" strike="noStrike" dirty="0">
                <a:effectLst/>
                <a:latin typeface="Helvetica" pitchFamily="2" charset="0"/>
              </a:rPr>
              <a:t>sotto i riflettori degli studi televisivi si hanno circa 1 000 lx ;</a:t>
            </a:r>
          </a:p>
          <a:p>
            <a:pPr lvl="1" algn="just"/>
            <a:r>
              <a:rPr lang="it-IT" sz="1900" b="0" i="0" u="none" strike="noStrike" dirty="0">
                <a:effectLst/>
                <a:latin typeface="Helvetica" pitchFamily="2" charset="0"/>
              </a:rPr>
              <a:t>in un campo di calcio (illuminazione notturna per riprese tv) tra i 500 lx e i 1200 lx;</a:t>
            </a:r>
          </a:p>
          <a:p>
            <a:pPr lvl="1" algn="just"/>
            <a:r>
              <a:rPr lang="it-IT" sz="1900" b="0" i="0" u="none" strike="noStrike" dirty="0">
                <a:effectLst/>
                <a:latin typeface="Helvetica" pitchFamily="2" charset="0"/>
              </a:rPr>
              <a:t>in un ufficio luminoso si hanno circa 400 lx;</a:t>
            </a:r>
          </a:p>
          <a:p>
            <a:pPr lvl="1" algn="just"/>
            <a:r>
              <a:rPr lang="it-IT" sz="1900" b="0" i="0" u="none" strike="noStrike" dirty="0">
                <a:effectLst/>
                <a:latin typeface="Helvetica" pitchFamily="2" charset="0"/>
              </a:rPr>
              <a:t>la luce di una stella luminosa è soltanto 0,00005 lx .</a:t>
            </a:r>
          </a:p>
          <a:p>
            <a:pPr algn="just"/>
            <a:endParaRPr lang="it-IT" sz="2400" dirty="0">
              <a:solidFill>
                <a:schemeClr val="tx1"/>
              </a:solidFill>
              <a:latin typeface="Helvetica" pitchFamily="2" charset="0"/>
            </a:endParaRPr>
          </a:p>
          <a:p>
            <a:pPr lvl="1" algn="just"/>
            <a:endParaRPr lang="it-IT" sz="2100" b="0" i="0" u="none" strike="noStrike" dirty="0">
              <a:effectLst/>
              <a:latin typeface="Helvetica" pitchFamily="2" charset="0"/>
            </a:endParaRPr>
          </a:p>
          <a:p>
            <a:pPr lvl="1" algn="just"/>
            <a:endParaRPr lang="it-IT" sz="800" b="0" i="0" u="none" strike="noStrike" dirty="0">
              <a:solidFill>
                <a:srgbClr val="4A474B"/>
              </a:solidFill>
              <a:effectLst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650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6311E-64D8-0374-7BF8-B145901EB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0EE758-DD93-0323-8FAB-07D8954C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CDE63C2-8681-E91D-13A4-3579633EFD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4"/>
                <a:ext cx="10353621" cy="3694176"/>
              </a:xfrm>
            </p:spPr>
            <p:txBody>
              <a:bodyPr>
                <a:norm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it-IT" sz="1600" b="0" i="0" u="none" strike="noStrike" dirty="0">
                    <a:effectLst/>
                    <a:latin typeface="Helvetica" pitchFamily="2" charset="0"/>
                  </a:rPr>
                  <a:t>Per la configurazione del TIM4 è </a:t>
                </a:r>
                <a:r>
                  <a:rPr lang="it-IT" sz="1600" dirty="0">
                    <a:latin typeface="Helvetica" pitchFamily="2" charset="0"/>
                  </a:rPr>
                  <a:t>stato selezionato come</a:t>
                </a:r>
                <a:r>
                  <a:rPr lang="it-IT" sz="1600" b="0" i="0" u="none" strike="noStrike" dirty="0">
                    <a:effectLst/>
                    <a:latin typeface="Helvetica" pitchFamily="2" charset="0"/>
                  </a:rPr>
                  <a:t> sorgente di clock l'</a:t>
                </a:r>
                <a:r>
                  <a:rPr lang="it-IT" sz="1600" b="0" i="0" u="none" strike="noStrike" dirty="0" err="1">
                    <a:effectLst/>
                    <a:latin typeface="Helvetica" pitchFamily="2" charset="0"/>
                  </a:rPr>
                  <a:t>Internal</a:t>
                </a:r>
                <a:r>
                  <a:rPr lang="it-IT" sz="1600" b="0" i="0" u="none" strike="noStrike" dirty="0">
                    <a:effectLst/>
                    <a:latin typeface="Helvetica" pitchFamily="2" charset="0"/>
                  </a:rPr>
                  <a:t> Clock.</a:t>
                </a:r>
              </a:p>
              <a:p>
                <a:pPr algn="just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it-IT" sz="1600" dirty="0">
                    <a:latin typeface="Helvetica" pitchFamily="2" charset="0"/>
                  </a:rPr>
                  <a:t>Per quanto riguarda i parametri di configurazione del Timer sono state fatte alcune considerazioni.</a:t>
                </a:r>
                <a:endParaRPr lang="it-IT" sz="1600" b="0" i="0" u="none" strike="noStrike" dirty="0">
                  <a:effectLst/>
                  <a:latin typeface="Helvetica" pitchFamily="2" charset="0"/>
                </a:endParaRPr>
              </a:p>
              <a:p>
                <a:pPr algn="just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it-IT" sz="1600" dirty="0">
                    <a:latin typeface="Helvetica" pitchFamily="2" charset="0"/>
                  </a:rPr>
                  <a:t>Un </a:t>
                </a:r>
                <a:r>
                  <a:rPr lang="it-IT" sz="1600" dirty="0" err="1">
                    <a:latin typeface="Helvetica" pitchFamily="2" charset="0"/>
                  </a:rPr>
                  <a:t>prescaler</a:t>
                </a:r>
                <a:r>
                  <a:rPr lang="it-IT" sz="1600" dirty="0">
                    <a:latin typeface="Helvetica" pitchFamily="2" charset="0"/>
                  </a:rPr>
                  <a:t> uguale a N-1 divide la frequenza del Clock del Timer per N. Dunque è stato scelto un </a:t>
                </a:r>
                <a:r>
                  <a:rPr lang="it-IT" sz="1600" dirty="0" err="1">
                    <a:latin typeface="Helvetica" pitchFamily="2" charset="0"/>
                  </a:rPr>
                  <a:t>prescaler</a:t>
                </a:r>
                <a:r>
                  <a:rPr lang="it-IT" sz="1600" dirty="0">
                    <a:latin typeface="Helvetica" pitchFamily="2" charset="0"/>
                  </a:rPr>
                  <a:t> uguale a 4199 e sono stati effettuati i calcoli per calcolare la dimensione del contatore del timer.</a:t>
                </a:r>
              </a:p>
              <a:p>
                <a:pPr algn="just">
                  <a:spcBef>
                    <a:spcPts val="0"/>
                  </a:spcBef>
                  <a:spcAft>
                    <a:spcPts val="1200"/>
                  </a:spcAft>
                </a:pPr>
                <a:endParaRPr lang="it-IT" sz="1600" dirty="0">
                  <a:latin typeface="Helvetica" pitchFamily="2" charset="0"/>
                </a:endParaRPr>
              </a:p>
              <a:p>
                <a:pPr marL="457200" lvl="1" indent="0" algn="just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𝐹𝑟𝑒𝑞𝐷𝑖𝑣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𝐹𝑟𝑒𝑞𝐶𝑙𝑜𝑐𝑘</m:t>
                          </m:r>
                        </m:num>
                        <m:den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𝑃𝑟𝑒𝑠𝑐𝑎𝑙𝑒𝑟</m:t>
                          </m:r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it-IT" sz="1500" b="0" i="0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𝐹𝑟𝑒𝑞𝐷𝑖𝑣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𝑀𝐻𝑧</m:t>
                          </m:r>
                        </m:num>
                        <m:den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4199+1</m:t>
                          </m:r>
                        </m:den>
                      </m:f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=10000 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𝑃𝑒𝑟𝐷𝑖𝑣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𝐹𝑟𝑒𝑞𝐷𝑖𝑣</m:t>
                          </m:r>
                        </m:den>
                      </m:f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=0.0001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sz="1500" dirty="0">
                  <a:latin typeface="Helvetica" pitchFamily="2" charset="0"/>
                </a:endParaRPr>
              </a:p>
              <a:p>
                <a:pPr marL="457200" lvl="1" indent="0" algn="just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𝑃𝑒𝑟𝑖𝑜𝑑𝑜𝐷𝑒𝑠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𝐶𝑜𝑛𝑡𝑎𝑡𝑜𝑟𝑒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𝑃𝑒𝑟𝐷𝑖𝑣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𝐶𝑜𝑛𝑡𝑎𝑡𝑜𝑟𝑒</m:t>
                      </m:r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𝑃𝑒𝑟𝑖𝑜𝑑𝑜𝐷𝑒𝑠</m:t>
                          </m:r>
                        </m:num>
                        <m:den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𝑃𝑒𝑟𝑖𝑜𝑑𝑜𝐷𝑖𝑣</m:t>
                          </m:r>
                        </m:den>
                      </m:f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500</m:t>
                          </m:r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0.0001</m:t>
                          </m:r>
                          <m:r>
                            <a:rPr lang="it-IT" sz="1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sz="1500" b="0" i="1" smtClean="0">
                          <a:latin typeface="Cambria Math" panose="02040503050406030204" pitchFamily="18" charset="0"/>
                        </a:rPr>
                        <m:t>=5000</m:t>
                      </m:r>
                    </m:oMath>
                  </m:oMathPara>
                </a14:m>
                <a:endParaRPr lang="it-IT" sz="1500" b="0" dirty="0">
                  <a:latin typeface="Helvetica" pitchFamily="2" charset="0"/>
                </a:endParaRPr>
              </a:p>
              <a:p>
                <a:pPr marL="457200" lvl="1" indent="0" algn="just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it-IT" sz="1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CDE63C2-8681-E91D-13A4-3579633EF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4"/>
                <a:ext cx="10353621" cy="3694176"/>
              </a:xfrm>
              <a:blipFill>
                <a:blip r:embed="rId3"/>
                <a:stretch>
                  <a:fillRect l="-245" t="-342" r="-3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75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03270-AD87-EBD9-880D-5836ED66E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9FCD1-CDB6-61E5-3B5F-7D9CF0EC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Timer</a:t>
            </a:r>
          </a:p>
        </p:txBody>
      </p:sp>
      <p:pic>
        <p:nvPicPr>
          <p:cNvPr id="4" name="Immagine 3" descr="Immagine che contiene schermata, testo, software, Pagina Web&#10;&#10;Descrizione generata automaticamente">
            <a:extLst>
              <a:ext uri="{FF2B5EF4-FFF2-40B4-BE49-F238E27FC236}">
                <a16:creationId xmlns:a16="http://schemas.microsoft.com/office/drawing/2014/main" id="{F1B89A42-AB70-511F-5DB9-A542C0AF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36177"/>
            <a:ext cx="7772400" cy="35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48AF-E0AB-EC7B-0A30-183180EA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1854AC-04AE-13DD-6162-1FB13C73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Timer</a:t>
            </a:r>
          </a:p>
        </p:txBody>
      </p:sp>
      <p:pic>
        <p:nvPicPr>
          <p:cNvPr id="5" name="Segnaposto contenuto 4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5888BA2D-0337-04E0-307F-E1B7E91B4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6827" y="4985102"/>
            <a:ext cx="3365610" cy="828458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76CB37-B00A-B96C-ACF1-825497446B61}"/>
              </a:ext>
            </a:extLst>
          </p:cNvPr>
          <p:cNvSpPr txBox="1"/>
          <p:nvPr/>
        </p:nvSpPr>
        <p:spPr>
          <a:xfrm>
            <a:off x="627016" y="4111508"/>
            <a:ext cx="4702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it-IT" dirty="0"/>
            </a:br>
            <a:endParaRPr lang="it-IT" dirty="0"/>
          </a:p>
        </p:txBody>
      </p:sp>
      <p:pic>
        <p:nvPicPr>
          <p:cNvPr id="13" name="Immagine 12" descr="Immagine che contiene Carattere, schermata, Elementi grafici, testo&#10;&#10;Descrizione generata automaticamente">
            <a:extLst>
              <a:ext uri="{FF2B5EF4-FFF2-40B4-BE49-F238E27FC236}">
                <a16:creationId xmlns:a16="http://schemas.microsoft.com/office/drawing/2014/main" id="{C716C2BB-7BE3-7481-24BE-1D96307FA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132" y="3018123"/>
            <a:ext cx="3683000" cy="5588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FD033A-E52D-7DE8-B7E1-1069FE30882A}"/>
              </a:ext>
            </a:extLst>
          </p:cNvPr>
          <p:cNvSpPr txBox="1"/>
          <p:nvPr/>
        </p:nvSpPr>
        <p:spPr>
          <a:xfrm>
            <a:off x="627016" y="2483538"/>
            <a:ext cx="11062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effectLst/>
                <a:latin typeface="Helvetica" pitchFamily="2" charset="0"/>
              </a:rPr>
              <a:t>La generazione del codice ha incluso la creazione dell'</a:t>
            </a:r>
            <a:r>
              <a:rPr lang="it-IT" sz="1600" dirty="0" err="1">
                <a:latin typeface="Helvetica" pitchFamily="2" charset="0"/>
              </a:rPr>
              <a:t>HandleTypeDef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relativo al timer.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Helvetica" pitchFamily="2" charset="0"/>
            </a:endParaRPr>
          </a:p>
          <a:p>
            <a:pPr algn="just"/>
            <a:endParaRPr lang="it-IT" sz="1600" dirty="0">
              <a:latin typeface="Helvetica" pitchFamily="2" charset="0"/>
            </a:endParaRPr>
          </a:p>
          <a:p>
            <a:pPr algn="just"/>
            <a:endParaRPr lang="it-IT" sz="1600" dirty="0">
              <a:latin typeface="Helvetica" pitchFamily="2" charset="0"/>
            </a:endParaRPr>
          </a:p>
          <a:p>
            <a:pPr algn="just"/>
            <a:endParaRPr lang="it-IT" sz="1600" dirty="0"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itchFamily="2" charset="0"/>
              </a:rPr>
              <a:t>Nel </a:t>
            </a:r>
            <a:r>
              <a:rPr lang="it-IT" sz="1600" dirty="0" err="1">
                <a:latin typeface="Helvetica" pitchFamily="2" charset="0"/>
              </a:rPr>
              <a:t>Main</a:t>
            </a:r>
            <a:r>
              <a:rPr lang="it-IT" sz="1600" dirty="0">
                <a:latin typeface="Helvetica" pitchFamily="2" charset="0"/>
              </a:rPr>
              <a:t> è stato inizializzato il timer ed è stato avviato in modalità interrupt, in quanto si è considerato che all’avvio timer e sensore fossero già attivi.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966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25C4B-46AC-39AC-7D64-BA6DED33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AACE64-4AC2-4ED9-6263-577401F3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B604D5-D66A-C21E-6DD7-CFBA880079F3}"/>
              </a:ext>
            </a:extLst>
          </p:cNvPr>
          <p:cNvSpPr txBox="1"/>
          <p:nvPr/>
        </p:nvSpPr>
        <p:spPr>
          <a:xfrm>
            <a:off x="653142" y="2413337"/>
            <a:ext cx="470262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it-IT" sz="1600" dirty="0"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effectLst/>
                <a:latin typeface="Helvetica" pitchFamily="2" charset="0"/>
              </a:rPr>
              <a:t>La funzione </a:t>
            </a:r>
            <a:r>
              <a:rPr lang="it-IT" sz="1600" i="1" dirty="0" err="1">
                <a:latin typeface="Helvetica" pitchFamily="2" charset="0"/>
              </a:rPr>
              <a:t>HAL_TIM_PeriodElapsedCallback</a:t>
            </a:r>
            <a:r>
              <a:rPr lang="it-IT" sz="1600" b="0" i="1" u="none" strike="noStrike" dirty="0">
                <a:effectLst/>
                <a:latin typeface="Helvetica" pitchFamily="2" charset="0"/>
              </a:rPr>
              <a:t>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viene richiamata quando si verifica l'interruzione relativa al termine di un periodo del timer, prendendo in ingresso un puntatore alla struttura di gestione del timer.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b="0" i="0" u="none" strike="noStrike" dirty="0">
              <a:effectLst/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effectLst/>
                <a:latin typeface="Helvetica" pitchFamily="2" charset="0"/>
              </a:rPr>
              <a:t>All'interno della </a:t>
            </a:r>
            <a:r>
              <a:rPr lang="it-IT" sz="1600" b="0" i="0" u="none" strike="noStrike" dirty="0" err="1">
                <a:effectLst/>
                <a:latin typeface="Helvetica" pitchFamily="2" charset="0"/>
              </a:rPr>
              <a:t>callback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, viene invocata la  funzione per la lettura della luminosità. Successivamente, calcola la soglia corrispondente e invia il risultato tramite UART alla scheda </a:t>
            </a:r>
            <a:r>
              <a:rPr lang="it-IT" sz="1600" b="0" i="1" u="none" strike="noStrike" dirty="0">
                <a:effectLst/>
                <a:latin typeface="Helvetica" pitchFamily="2" charset="0"/>
              </a:rPr>
              <a:t>STM32F3Discovery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.</a:t>
            </a:r>
            <a:endParaRPr lang="it-IT" sz="1600" i="0" u="none" strike="noStrike" dirty="0">
              <a:effectLst/>
              <a:latin typeface="Helvetica" pitchFamily="2" charset="0"/>
            </a:endParaRPr>
          </a:p>
          <a:p>
            <a:br>
              <a:rPr lang="it-IT" dirty="0"/>
            </a:br>
            <a:endParaRPr lang="it-IT" dirty="0"/>
          </a:p>
        </p:txBody>
      </p:sp>
      <p:pic>
        <p:nvPicPr>
          <p:cNvPr id="4" name="Immagine 3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F47F7F7D-75C6-6B28-E8E5-4BC1CC71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72" y="2555825"/>
            <a:ext cx="5572592" cy="360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55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1130F-B91B-9C28-2CEE-8C9886C5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BAE0C-0A8F-87FA-9140-A396F72F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Ricezione risultati lettura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65CB40-6E34-2E42-2BD8-5E504C1D42F9}"/>
              </a:ext>
            </a:extLst>
          </p:cNvPr>
          <p:cNvSpPr txBox="1"/>
          <p:nvPr/>
        </p:nvSpPr>
        <p:spPr>
          <a:xfrm>
            <a:off x="653142" y="2413337"/>
            <a:ext cx="1101163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itchFamily="2" charset="0"/>
              </a:rPr>
              <a:t>La sceda </a:t>
            </a:r>
            <a:r>
              <a:rPr lang="it-IT" sz="1600" b="0" i="1" u="none" strike="noStrike" dirty="0">
                <a:effectLst/>
                <a:latin typeface="Helvetica" pitchFamily="2" charset="0"/>
              </a:rPr>
              <a:t>STM32F3DISCOVERY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 riceve sempre tramite U</a:t>
            </a:r>
            <a:r>
              <a:rPr lang="it-IT" sz="1600" dirty="0">
                <a:latin typeface="Helvetica" pitchFamily="2" charset="0"/>
              </a:rPr>
              <a:t>ART, dei comandi su 16 bit, che rappresentano l’elaborazione dei dati letti da sensore da parte dell’altra scheda.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latin typeface="Helvetica" pitchFamily="2" charset="0"/>
              </a:rPr>
              <a:t>Sulla base dei valori ottenuti, accende i led corrispondenti.</a:t>
            </a:r>
            <a:br>
              <a:rPr lang="it-IT" dirty="0"/>
            </a:br>
            <a:endParaRPr lang="it-IT" dirty="0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DB97DDC-A37D-3BD6-707B-427C1E29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526" y="3767554"/>
            <a:ext cx="5490211" cy="28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93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59FF-E0A2-FFC7-A33F-C0DBEF15D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A28A65-FE71-1255-B681-F583B2C4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di funzionamento</a:t>
            </a:r>
          </a:p>
        </p:txBody>
      </p:sp>
      <p:pic>
        <p:nvPicPr>
          <p:cNvPr id="4" name="2024-01-29 19.59.31">
            <a:hlinkClick r:id="" action="ppaction://media"/>
            <a:extLst>
              <a:ext uri="{FF2B5EF4-FFF2-40B4-BE49-F238E27FC236}">
                <a16:creationId xmlns:a16="http://schemas.microsoft.com/office/drawing/2014/main" id="{194F8A20-39D9-4146-E05B-093AEAF41A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5761" y="2223444"/>
            <a:ext cx="7920477" cy="4455148"/>
          </a:xfrm>
        </p:spPr>
      </p:pic>
    </p:spTree>
    <p:extLst>
      <p:ext uri="{BB962C8B-B14F-4D97-AF65-F5344CB8AC3E}">
        <p14:creationId xmlns:p14="http://schemas.microsoft.com/office/powerpoint/2010/main" val="328033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557B27-0936-EEF6-AF71-E10ABABF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GY-302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73A24AB-337B-9967-8FDD-43F5912A79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4"/>
                <a:ext cx="7565977" cy="36941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sz="1800" dirty="0">
                    <a:solidFill>
                      <a:schemeClr val="tx1"/>
                    </a:solidFill>
                    <a:latin typeface="Helvetica" pitchFamily="2" charset="0"/>
                  </a:rPr>
                  <a:t>Il BH1750VFI utilizza per l’interfacciamento con il microcontrollore il protocollo</a:t>
                </a:r>
                <a14:m>
                  <m:oMath xmlns:m="http://schemas.openxmlformats.org/officeDocument/2006/math">
                    <m:r>
                      <a:rPr lang="it-IT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just"/>
                <a:r>
                  <a:rPr lang="it-IT" sz="1800" dirty="0">
                    <a:solidFill>
                      <a:schemeClr val="tx1"/>
                    </a:solidFill>
                    <a:latin typeface="Helvetica" pitchFamily="2" charset="0"/>
                  </a:rPr>
                  <a:t>È possibile selezionare 2 tipi di slave-</a:t>
                </a:r>
                <a:r>
                  <a:rPr lang="it-IT" sz="1800" dirty="0" err="1">
                    <a:solidFill>
                      <a:schemeClr val="tx1"/>
                    </a:solidFill>
                    <a:latin typeface="Helvetica" pitchFamily="2" charset="0"/>
                  </a:rPr>
                  <a:t>address</a:t>
                </a:r>
                <a:r>
                  <a:rPr lang="it-IT" sz="1800" dirty="0">
                    <a:solidFill>
                      <a:schemeClr val="tx1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800" dirty="0">
                    <a:solidFill>
                      <a:schemeClr val="tx1"/>
                    </a:solidFill>
                    <a:latin typeface="Helvetica" pitchFamily="2" charset="0"/>
                  </a:rPr>
                  <a:t>.</a:t>
                </a:r>
              </a:p>
              <a:p>
                <a:pPr algn="just"/>
                <a:r>
                  <a:rPr lang="it-IT" sz="18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Tensione di alimentazione: 3 ~ 5Vcc</a:t>
                </a:r>
              </a:p>
              <a:p>
                <a:pPr algn="just"/>
                <a:r>
                  <a:rPr lang="it-IT" sz="18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Range illuminazione rilevata: 1 ~ 65535 lux.</a:t>
                </a:r>
                <a:endParaRPr lang="it-IT" sz="18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73A24AB-337B-9967-8FDD-43F5912A79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4"/>
                <a:ext cx="7565977" cy="3694176"/>
              </a:xfrm>
              <a:blipFill>
                <a:blip r:embed="rId3"/>
                <a:stretch>
                  <a:fillRect l="-503" t="-685" r="-6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elettronica, Ingegneria elettronica, schermata&#10;&#10;Descrizione generata automaticamente">
            <a:extLst>
              <a:ext uri="{FF2B5EF4-FFF2-40B4-BE49-F238E27FC236}">
                <a16:creationId xmlns:a16="http://schemas.microsoft.com/office/drawing/2014/main" id="{991F439A-1619-9A71-A823-FA83D0AD4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932" y="2743200"/>
            <a:ext cx="3296795" cy="332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6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DD4FE8-0244-954A-F107-3010ABAA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GY-302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567A5E5-761F-C2E0-E535-ACFB55DAF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568" y="2478024"/>
                <a:ext cx="6706259" cy="36941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VIN –  </a:t>
                </a:r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Pin che </a:t>
                </a:r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fornisce l’alimentazione al modulo, collegato al pin 5V del microcontrollore.</a:t>
                </a:r>
              </a:p>
              <a:p>
                <a:pPr algn="just"/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GND – Pin </a:t>
                </a:r>
                <a:r>
                  <a:rPr lang="it-IT" sz="1600" dirty="0">
                    <a:latin typeface="Helvetica" pitchFamily="2" charset="0"/>
                  </a:rPr>
                  <a:t>per la massa</a:t>
                </a:r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, collegato al pin GND del microcontrollore.</a:t>
                </a:r>
              </a:p>
              <a:p>
                <a:pPr algn="just"/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SCL - Pin di clock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, collegata alla linea di clock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 del microcontrollore.</a:t>
                </a:r>
              </a:p>
              <a:p>
                <a:pPr algn="just"/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SDA - Pin dati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, collegata alla linea dati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 del microcontrollore.</a:t>
                </a:r>
              </a:p>
              <a:p>
                <a:pPr algn="just"/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ADDR - Pin indirizzo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600" b="0" i="0" u="none" strike="noStrike" dirty="0">
                    <a:solidFill>
                      <a:schemeClr val="tx1"/>
                    </a:solidFill>
                    <a:effectLst/>
                    <a:latin typeface="Helvetica" pitchFamily="2" charset="0"/>
                  </a:rPr>
                  <a:t>. </a:t>
                </a:r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L'indirizzo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  <a:latin typeface="Helvetica" pitchFamily="2" charset="0"/>
                  </a:rPr>
                  <a:t> a 7 bit è 0x23 se il pin ADDR è collegato a GND e 0x5C se ADDR è collegato a VCC.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567A5E5-761F-C2E0-E535-ACFB55DAF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568" y="2478024"/>
                <a:ext cx="6706259" cy="3694176"/>
              </a:xfrm>
              <a:blipFill>
                <a:blip r:embed="rId2"/>
                <a:stretch>
                  <a:fillRect l="-378" t="-342" r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BD906EA5-0BA1-1747-F68A-70001C1B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188" y="2478024"/>
            <a:ext cx="24765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45CEDE-C28C-D42F-DC6C-459CF202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GY-302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724042-52B1-770C-4A67-C801C9042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1600" dirty="0">
                <a:latin typeface="Helvetica" pitchFamily="2" charset="0"/>
              </a:rPr>
              <a:t>Il sensore BH1750VFI ha 6 diverse modalità di misurazione divise in due gruppi:</a:t>
            </a:r>
          </a:p>
          <a:p>
            <a:pPr lvl="1"/>
            <a:r>
              <a:rPr lang="it-IT" sz="1600" dirty="0" err="1">
                <a:effectLst/>
                <a:latin typeface="Helvetica" pitchFamily="2" charset="0"/>
              </a:rPr>
              <a:t>Continuously</a:t>
            </a:r>
            <a:r>
              <a:rPr lang="it-IT" sz="1600" dirty="0">
                <a:effectLst/>
                <a:latin typeface="Helvetica" pitchFamily="2" charset="0"/>
              </a:rPr>
              <a:t> Mode: </a:t>
            </a:r>
            <a:r>
              <a:rPr lang="it-IT" sz="1600" dirty="0">
                <a:latin typeface="Helvetica" pitchFamily="2" charset="0"/>
              </a:rPr>
              <a:t>il sensore continua a misurare continuamente il valore di luminosità.</a:t>
            </a:r>
          </a:p>
          <a:p>
            <a:pPr lvl="1"/>
            <a:r>
              <a:rPr lang="it-IT" sz="1600" dirty="0">
                <a:latin typeface="Helvetica" pitchFamily="2" charset="0"/>
              </a:rPr>
              <a:t>One-Time Mode: </a:t>
            </a:r>
            <a:r>
              <a:rPr lang="it-IT" sz="1600" b="0" i="0" u="none" strike="noStrike" dirty="0">
                <a:effectLst/>
                <a:latin typeface="Helvetica" pitchFamily="2" charset="0"/>
              </a:rPr>
              <a:t>il sensore effettua una sola misurazione e poi passa alla modalità spegnimento.</a:t>
            </a:r>
          </a:p>
          <a:p>
            <a:pPr lvl="1"/>
            <a:endParaRPr lang="it-IT" sz="1600" dirty="0">
              <a:latin typeface="Helvetica" pitchFamily="2" charset="0"/>
            </a:endParaRPr>
          </a:p>
          <a:p>
            <a:pPr marL="285750" lvl="1" indent="-285750"/>
            <a:r>
              <a:rPr lang="it-IT" sz="1600" dirty="0">
                <a:latin typeface="Helvetica" pitchFamily="2" charset="0"/>
              </a:rPr>
              <a:t>Ogni modalità ha 3 diverse risoluzioni, riportate in tabella.</a:t>
            </a:r>
          </a:p>
          <a:p>
            <a:pPr marL="742950" lvl="2" indent="-285750"/>
            <a:r>
              <a:rPr lang="it-IT" sz="1400" dirty="0">
                <a:latin typeface="Helvetica" pitchFamily="2" charset="0"/>
              </a:rPr>
              <a:t>Il tempo di misurazione della High-</a:t>
            </a:r>
            <a:r>
              <a:rPr lang="it-IT" sz="1400" dirty="0" err="1">
                <a:latin typeface="Helvetica" pitchFamily="2" charset="0"/>
              </a:rPr>
              <a:t>resolution</a:t>
            </a:r>
            <a:r>
              <a:rPr lang="it-IT" sz="1400" dirty="0">
                <a:latin typeface="Helvetica" pitchFamily="2" charset="0"/>
              </a:rPr>
              <a:t> mode è così lungo che alcuni tipi di rumore vengono rifiutati. Inoltre, la modalità di risoluzione High ha una risoluzione di 1 lx, quindi è adatta all'oscurità (meno di 10 lx). La modalità di risoluzione High2 è adatta anche per rilevare l'oscurità.</a:t>
            </a:r>
          </a:p>
          <a:p>
            <a:pPr lvl="1"/>
            <a:endParaRPr lang="it-IT" sz="1600" b="0" i="0" u="none" strike="noStrike" dirty="0">
              <a:effectLst/>
              <a:latin typeface="Helvetica" pitchFamily="2" charset="0"/>
            </a:endParaRPr>
          </a:p>
        </p:txBody>
      </p:sp>
      <p:pic>
        <p:nvPicPr>
          <p:cNvPr id="5" name="Immagine 4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BA20B12D-A445-1536-6554-B382BE96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16" y="5325762"/>
            <a:ext cx="6516761" cy="13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7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45CEDE-C28C-D42F-DC6C-459CF202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GY-302</a:t>
            </a:r>
          </a:p>
        </p:txBody>
      </p:sp>
      <p:pic>
        <p:nvPicPr>
          <p:cNvPr id="6" name="Segnaposto contenuto 5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6AC3CFDA-2255-B7B7-C503-55B2FC9BE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8803" y="2502802"/>
            <a:ext cx="6702093" cy="415749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812F836-E7E6-32A5-23EE-710CAEFBCB82}"/>
              </a:ext>
            </a:extLst>
          </p:cNvPr>
          <p:cNvSpPr txBox="1"/>
          <p:nvPr/>
        </p:nvSpPr>
        <p:spPr>
          <a:xfrm>
            <a:off x="580769" y="2594919"/>
            <a:ext cx="4250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latin typeface="Helvetica" pitchFamily="2" charset="0"/>
              </a:rPr>
              <a:t>Il diagramma illustra le fasi  della procedura di misurazione.</a:t>
            </a:r>
          </a:p>
        </p:txBody>
      </p:sp>
    </p:spTree>
    <p:extLst>
      <p:ext uri="{BB962C8B-B14F-4D97-AF65-F5344CB8AC3E}">
        <p14:creationId xmlns:p14="http://schemas.microsoft.com/office/powerpoint/2010/main" val="37686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DE254A-F5B9-C590-8EA7-BC3001B9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del progetto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C40A10D-9C6F-94B9-6667-C6A18FC54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just"/>
                <a:r>
                  <a:rPr lang="it-IT" sz="1600" b="0" i="0" u="none" strike="noStrike" dirty="0">
                    <a:effectLst/>
                    <a:latin typeface="Helvetica" pitchFamily="2" charset="0"/>
                  </a:rPr>
                  <a:t>Il progetto realizzato può essere suddiviso in varie fasi:</a:t>
                </a:r>
              </a:p>
              <a:p>
                <a:pPr lvl="1" algn="just">
                  <a:buFont typeface="+mj-lt"/>
                  <a:buAutoNum type="arabicPeriod"/>
                </a:pPr>
                <a:r>
                  <a:rPr lang="it-IT" sz="1600" b="0" i="0" u="none" strike="noStrike" dirty="0">
                    <a:effectLst/>
                    <a:latin typeface="Helvetica" pitchFamily="2" charset="0"/>
                  </a:rPr>
                  <a:t>Il sensore BH1750 è stato connesso alla scheda STM32F407G-DISC. In questa configurazione, il sensore agisce come slave, mentre la scheda funge da master. La comunicazione tra master e slave avviene mediante il protocollo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it-IT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sz="1600" b="0" i="0" u="none" strike="noStrike" dirty="0">
                    <a:effectLst/>
                    <a:latin typeface="Helvetica" pitchFamily="2" charset="0"/>
                  </a:rPr>
                  <a:t>. La scheda invia comandi al sensore e riceve il valore della luminosità rilevato dal sensore.</a:t>
                </a:r>
              </a:p>
              <a:p>
                <a:pPr lvl="1" algn="just">
                  <a:buFont typeface="+mj-lt"/>
                  <a:buAutoNum type="arabicPeriod"/>
                </a:pPr>
                <a:endParaRPr lang="it-IT" sz="1600" b="0" i="0" u="none" strike="noStrike" dirty="0">
                  <a:effectLst/>
                  <a:latin typeface="Helvetica" pitchFamily="2" charset="0"/>
                </a:endParaRPr>
              </a:p>
              <a:p>
                <a:pPr lvl="1" algn="just">
                  <a:buFont typeface="+mj-lt"/>
                  <a:buAutoNum type="arabicPeriod"/>
                </a:pPr>
                <a:r>
                  <a:rPr lang="it-IT" sz="1600" b="0" i="0" u="none" strike="noStrike" dirty="0">
                    <a:effectLst/>
                    <a:latin typeface="Helvetica" pitchFamily="2" charset="0"/>
                  </a:rPr>
                  <a:t>La scheda STM32F407G-DISC è collegata alla scheda STM32F3DISCOVERY attraverso il protocollo UART e riceve due comandi: "Start" e "Stop", che consentono rispettivamente l'avvio e l'interruzione della lettura dei dati dal sensore. </a:t>
                </a:r>
              </a:p>
              <a:p>
                <a:pPr lvl="2" algn="just"/>
                <a:r>
                  <a:rPr lang="it-IT" sz="1200" b="0" i="0" u="none" strike="noStrike" dirty="0">
                    <a:effectLst/>
                    <a:latin typeface="Helvetica" pitchFamily="2" charset="0"/>
                  </a:rPr>
                  <a:t>Per decidere quale comando inviare, viene utilizzato il pulsante sulla scheda STM32F3DISCOVERY. Ogni volta che il pulsante viene premuto, si alterna tra il comando di Start e quello di Stop.</a:t>
                </a:r>
              </a:p>
              <a:p>
                <a:pPr lvl="2" algn="just"/>
                <a:endParaRPr lang="it-IT" sz="1200" b="0" i="0" u="none" strike="noStrike" dirty="0">
                  <a:effectLst/>
                  <a:latin typeface="Helvetica" pitchFamily="2" charset="0"/>
                </a:endParaRPr>
              </a:p>
              <a:p>
                <a:pPr lvl="1" algn="just">
                  <a:buFont typeface="+mj-lt"/>
                  <a:buAutoNum type="arabicPeriod"/>
                </a:pPr>
                <a:r>
                  <a:rPr lang="it-IT" sz="1600" dirty="0">
                    <a:latin typeface="Helvetica" pitchFamily="2" charset="0"/>
                  </a:rPr>
                  <a:t>Quando è in modalità </a:t>
                </a:r>
                <a:r>
                  <a:rPr lang="it-IT" sz="1600" b="0" i="0" u="none" strike="noStrike" dirty="0">
                    <a:effectLst/>
                    <a:latin typeface="Helvetica" pitchFamily="2" charset="0"/>
                  </a:rPr>
                  <a:t>"Start" la scheda STM32F407G-DISC elabora i risultati del sensore e li invia tramite protocollo UART alla scheda STM32F3DISCOVERY.</a:t>
                </a:r>
              </a:p>
              <a:p>
                <a:pPr lvl="2" algn="just"/>
                <a:endParaRPr lang="it-IT" sz="1400" b="0" i="0" u="none" strike="noStrike" dirty="0">
                  <a:effectLst/>
                  <a:latin typeface="Helvetica" pitchFamily="2" charset="0"/>
                </a:endParaRPr>
              </a:p>
              <a:p>
                <a:pPr lvl="2" algn="just"/>
                <a:endParaRPr lang="it-IT" sz="1400" dirty="0">
                  <a:latin typeface="Helvetica" pitchFamily="2" charset="0"/>
                </a:endParaRPr>
              </a:p>
              <a:p>
                <a:pPr marL="914400" lvl="2" indent="0" algn="just">
                  <a:buNone/>
                </a:pPr>
                <a:endParaRPr lang="it-IT" sz="1400" dirty="0">
                  <a:latin typeface="Helvetica" pitchFamily="2" charset="0"/>
                </a:endParaRPr>
              </a:p>
              <a:p>
                <a:pPr lvl="2" algn="just"/>
                <a:endParaRPr lang="it-IT" sz="1400" b="0" i="0" u="none" strike="noStrike" dirty="0">
                  <a:effectLst/>
                  <a:latin typeface="Helvetica" pitchFamily="2" charset="0"/>
                </a:endParaRPr>
              </a:p>
              <a:p>
                <a:pPr marL="914400" lvl="2" indent="0" algn="just">
                  <a:buNone/>
                </a:pPr>
                <a:endParaRPr lang="it-IT" sz="1400" b="0" i="0" u="none" strike="noStrike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C40A10D-9C6F-94B9-6667-C6A18FC54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5" t="-685" r="-2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45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35273-6A29-E136-7A62-975C1F566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1A4FEC-DFB2-7204-5E9A-532BC03E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dei collegamenti</a:t>
            </a:r>
          </a:p>
        </p:txBody>
      </p:sp>
      <p:pic>
        <p:nvPicPr>
          <p:cNvPr id="5" name="Segnaposto contenuto 4" descr="Immagine che contiene elettronica, circuito, Componente elettrico, Ingegneria elettronica&#10;&#10;Descrizione generata automaticamente">
            <a:extLst>
              <a:ext uri="{FF2B5EF4-FFF2-40B4-BE49-F238E27FC236}">
                <a16:creationId xmlns:a16="http://schemas.microsoft.com/office/drawing/2014/main" id="{ECEBC4B4-6E8B-5038-73D0-9E9C1EC1B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605" y="2442460"/>
            <a:ext cx="7870550" cy="3984466"/>
          </a:xfrm>
        </p:spPr>
      </p:pic>
    </p:spTree>
    <p:extLst>
      <p:ext uri="{BB962C8B-B14F-4D97-AF65-F5344CB8AC3E}">
        <p14:creationId xmlns:p14="http://schemas.microsoft.com/office/powerpoint/2010/main" val="191949915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RightStep">
      <a:dk1>
        <a:srgbClr val="000000"/>
      </a:dk1>
      <a:lt1>
        <a:srgbClr val="FFFFFF"/>
      </a:lt1>
      <a:dk2>
        <a:srgbClr val="1B3023"/>
      </a:dk2>
      <a:lt2>
        <a:srgbClr val="F3F0F2"/>
      </a:lt2>
      <a:accent1>
        <a:srgbClr val="47B56E"/>
      </a:accent1>
      <a:accent2>
        <a:srgbClr val="3BB196"/>
      </a:accent2>
      <a:accent3>
        <a:srgbClr val="4DADC3"/>
      </a:accent3>
      <a:accent4>
        <a:srgbClr val="3B6AB1"/>
      </a:accent4>
      <a:accent5>
        <a:srgbClr val="4F4DC3"/>
      </a:accent5>
      <a:accent6>
        <a:srgbClr val="713EB3"/>
      </a:accent6>
      <a:hlink>
        <a:srgbClr val="998A33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2847</Words>
  <Application>Microsoft Macintosh PowerPoint</Application>
  <PresentationFormat>Widescreen</PresentationFormat>
  <Paragraphs>216</Paragraphs>
  <Slides>35</Slides>
  <Notes>16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5" baseType="lpstr">
      <vt:lpstr>Aptos</vt:lpstr>
      <vt:lpstr>Arial</vt:lpstr>
      <vt:lpstr>Calibri</vt:lpstr>
      <vt:lpstr>Cambria Math</vt:lpstr>
      <vt:lpstr>Helvetica</vt:lpstr>
      <vt:lpstr>Lato</vt:lpstr>
      <vt:lpstr>Neue Haas Grotesk Text Pro</vt:lpstr>
      <vt:lpstr>Roboto</vt:lpstr>
      <vt:lpstr>Söhne</vt:lpstr>
      <vt:lpstr>AccentBoxVTI</vt:lpstr>
      <vt:lpstr>Progetto CSD</vt:lpstr>
      <vt:lpstr>Componenti utilizzati</vt:lpstr>
      <vt:lpstr>Modulo GY-302</vt:lpstr>
      <vt:lpstr>Modulo GY-302</vt:lpstr>
      <vt:lpstr>Modulo GY-302</vt:lpstr>
      <vt:lpstr>Modulo GY-302</vt:lpstr>
      <vt:lpstr>Modulo GY-302</vt:lpstr>
      <vt:lpstr>Obiettivi del progetto</vt:lpstr>
      <vt:lpstr>Schema dei collegamenti</vt:lpstr>
      <vt:lpstr>Utilizzo dei led</vt:lpstr>
      <vt:lpstr>Abilitazione I2C </vt:lpstr>
      <vt:lpstr>Abilitazione I2C</vt:lpstr>
      <vt:lpstr>Implementazione software BH1750</vt:lpstr>
      <vt:lpstr>Implementazione software BH1750</vt:lpstr>
      <vt:lpstr>Implementazione software BH1750</vt:lpstr>
      <vt:lpstr>Implementazione software BH1750</vt:lpstr>
      <vt:lpstr>Implementazione software BH1750</vt:lpstr>
      <vt:lpstr>Implementazione software BH1750</vt:lpstr>
      <vt:lpstr>Comunicazione tra le schede</vt:lpstr>
      <vt:lpstr>Comunicazione tra le schede</vt:lpstr>
      <vt:lpstr>Push Button</vt:lpstr>
      <vt:lpstr>Push Button</vt:lpstr>
      <vt:lpstr>Push Button</vt:lpstr>
      <vt:lpstr>Push Button</vt:lpstr>
      <vt:lpstr>Push Button</vt:lpstr>
      <vt:lpstr>Ricezione comandi Start e Stop</vt:lpstr>
      <vt:lpstr>Ricezione comandi Start e Stop</vt:lpstr>
      <vt:lpstr>Timer</vt:lpstr>
      <vt:lpstr>Timer</vt:lpstr>
      <vt:lpstr>Timer</vt:lpstr>
      <vt:lpstr>Timer</vt:lpstr>
      <vt:lpstr>Timer</vt:lpstr>
      <vt:lpstr>Timer</vt:lpstr>
      <vt:lpstr>Ricezione risultati lettura</vt:lpstr>
      <vt:lpstr>Esempio di funzionamento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CSD</dc:title>
  <dc:creator>ANNA GRAZIA CERVO</dc:creator>
  <cp:lastModifiedBy>ANNA GRAZIA CERVO</cp:lastModifiedBy>
  <cp:revision>8</cp:revision>
  <dcterms:created xsi:type="dcterms:W3CDTF">2024-01-16T18:09:51Z</dcterms:created>
  <dcterms:modified xsi:type="dcterms:W3CDTF">2024-07-08T10:49:48Z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2024-01-16T19:48:37Z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0dd0c7b5-4861-4299-88c5-23a27d1fcd5a</vt:lpwstr>
  </property>
  <property fmtid="{D5CDD505-2E9C-101B-9397-08002B2CF9AE}" pid="8" name="MSIP_Label_2ad0b24d-6422-44b0-b3de-abb3a9e8c81a_ContentBits">
    <vt:lpwstr>0</vt:lpwstr>
  </property>
</Properties>
</file>